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4"/>
    <p:sldMasterId id="2147483988" r:id="rId5"/>
    <p:sldMasterId id="2147483984" r:id="rId6"/>
    <p:sldMasterId id="2147483986" r:id="rId7"/>
  </p:sldMasterIdLst>
  <p:notesMasterIdLst>
    <p:notesMasterId r:id="rId24"/>
  </p:notesMasterIdLst>
  <p:sldIdLst>
    <p:sldId id="261" r:id="rId8"/>
    <p:sldId id="283" r:id="rId9"/>
    <p:sldId id="262" r:id="rId10"/>
    <p:sldId id="270" r:id="rId11"/>
    <p:sldId id="284" r:id="rId12"/>
    <p:sldId id="289" r:id="rId13"/>
    <p:sldId id="273" r:id="rId14"/>
    <p:sldId id="285" r:id="rId15"/>
    <p:sldId id="275" r:id="rId16"/>
    <p:sldId id="263" r:id="rId17"/>
    <p:sldId id="276" r:id="rId18"/>
    <p:sldId id="286" r:id="rId19"/>
    <p:sldId id="278" r:id="rId20"/>
    <p:sldId id="287" r:id="rId21"/>
    <p:sldId id="288"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A7F"/>
    <a:srgbClr val="777877"/>
    <a:srgbClr val="4E4E4E"/>
    <a:srgbClr val="F5A934"/>
    <a:srgbClr val="D341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CE2486-1CC8-49E6-A5E0-A3FE4DECDF4B}" v="126" dt="2023-03-30T11:55:22.0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1304" autoAdjust="0"/>
  </p:normalViewPr>
  <p:slideViewPr>
    <p:cSldViewPr snapToGrid="0" snapToObjects="1">
      <p:cViewPr varScale="1">
        <p:scale>
          <a:sx n="76" d="100"/>
          <a:sy n="76" d="100"/>
        </p:scale>
        <p:origin x="1622"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2E44AF-B782-9C4E-8D9C-6043F7129F6F}" type="datetimeFigureOut">
              <a:rPr lang="de-DE" smtClean="0"/>
              <a:pPr/>
              <a:t>30.03.2023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37EC62-6AA6-264D-885D-6C6F76ACC88E}" type="slidenum">
              <a:rPr lang="de-DE" smtClean="0"/>
              <a:pPr/>
              <a:t>‹Nr.›</a:t>
            </a:fld>
            <a:endParaRPr lang="de-DE"/>
          </a:p>
        </p:txBody>
      </p:sp>
    </p:spTree>
    <p:extLst>
      <p:ext uri="{BB962C8B-B14F-4D97-AF65-F5344CB8AC3E}">
        <p14:creationId xmlns:p14="http://schemas.microsoft.com/office/powerpoint/2010/main" val="3525059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Bevor wir in das Thema einsteigen, möchte ich gerne von Ihnen wissen, was Sie denken, was Menschen aus der Region in 5 Jahren über unser Netzwerk denken und sagen.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Nehmen Sie sich dafür gerne 1,2 Minuten Zeit. Willkommen sind auch Spontaneinfälle.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i="1" dirty="0"/>
              <a:t>Hinweis an Moderation: Moderation notiert gesagtes auf einem Flipchart. Die Leitfrage steht schon vorbereitet darüber. Diese Methode regt das kreative Denken an und führt die </a:t>
            </a:r>
            <a:r>
              <a:rPr lang="de-DE" i="1" dirty="0" err="1"/>
              <a:t>Teilnehmer:innen</a:t>
            </a:r>
            <a:r>
              <a:rPr lang="de-DE" i="1" dirty="0"/>
              <a:t> näher zusammen. Ein Wir-Gefühl wird erzeugt.</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2</a:t>
            </a:fld>
            <a:endParaRPr lang="de-DE"/>
          </a:p>
        </p:txBody>
      </p:sp>
    </p:spTree>
    <p:extLst>
      <p:ext uri="{BB962C8B-B14F-4D97-AF65-F5344CB8AC3E}">
        <p14:creationId xmlns:p14="http://schemas.microsoft.com/office/powerpoint/2010/main" val="1635713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Mit diesem Modell können wir nun in Aktion gehen. </a:t>
            </a:r>
          </a:p>
          <a:p>
            <a:r>
              <a:rPr lang="de-DE" dirty="0"/>
              <a:t>Jede und jeder nimmt sich nun alleine ca. 5 Minuten Zeit und beschäftigt sich mit der Frage WARUM und WOFÜR machen wir das. Notieren Sie  Ihre Gedanken auf einem Zettel und lassen Sie Ihren Gedanken dazu freien Lauf. </a:t>
            </a:r>
          </a:p>
          <a:p>
            <a:r>
              <a:rPr lang="de-DE" dirty="0"/>
              <a:t>Nach 5 Minuten gehen Sie mit einer anderen Person zusammen und tauschen sich dazu jeweils 5 Minuten aus (Gesamt: 10 Minuten). </a:t>
            </a:r>
          </a:p>
          <a:p>
            <a:r>
              <a:rPr lang="de-DE" dirty="0"/>
              <a:t>Gibt es Gemeinsamkeiten, Unterschiede, Neues, eine weitere Perspektive? Was hat Sie überrascht? </a:t>
            </a:r>
            <a:br>
              <a:rPr lang="de-DE" dirty="0"/>
            </a:br>
            <a:r>
              <a:rPr lang="de-DE" dirty="0"/>
              <a:t>Nach diesen 10 Minuten gehen Sie zu 4 zusammen und tauschen sich weitere 15 Minuten aus. Gibt es eine Kernbotschaft? Wo liegen wir alle gleich? Gibt es Ausreiser? </a:t>
            </a:r>
          </a:p>
          <a:p>
            <a:r>
              <a:rPr lang="de-DE" dirty="0"/>
              <a:t>Anschließend kommen wir alle zusammen und besprechen die Kernbotschaften und Ihr Empfinden mit dieser Methode zu arbeiten. Notieren Sie alles, was Ihnen wichtig erscheint. </a:t>
            </a:r>
          </a:p>
          <a:p>
            <a:endParaRPr lang="de-DE" dirty="0"/>
          </a:p>
          <a:p>
            <a:r>
              <a:rPr lang="de-DE" i="1" dirty="0"/>
              <a:t>Hinweis an Moderation: Die Moderation sorgt für den Wechsel nach Ablauf der Zeit. Im Plenum werden die Antworten auf WARUM und WOFÜR jeweils auf ein Flipchart geschrieben. So erhalten Sie am Ende mehrere Flipcharts mit jeweils einer Antwort auf die Frage WHY. </a:t>
            </a:r>
          </a:p>
          <a:p>
            <a:endParaRPr lang="de-DE" dirty="0"/>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11</a:t>
            </a:fld>
            <a:endParaRPr lang="de-DE"/>
          </a:p>
        </p:txBody>
      </p:sp>
    </p:spTree>
    <p:extLst>
      <p:ext uri="{BB962C8B-B14F-4D97-AF65-F5344CB8AC3E}">
        <p14:creationId xmlns:p14="http://schemas.microsoft.com/office/powerpoint/2010/main" val="4001684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i="1" dirty="0"/>
              <a:t>Hinweis an Moderation: Nach dieser Übung empfiehlt sich eine Pause. </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12</a:t>
            </a:fld>
            <a:endParaRPr lang="de-DE"/>
          </a:p>
        </p:txBody>
      </p:sp>
    </p:spTree>
    <p:extLst>
      <p:ext uri="{BB962C8B-B14F-4D97-AF65-F5344CB8AC3E}">
        <p14:creationId xmlns:p14="http://schemas.microsoft.com/office/powerpoint/2010/main" val="1933290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Alle Teilnehmenden teilen sich nun gleichmäßig auf die vorhandenen Flipcharts auf. Bestenfalls stehen jeweils 2 Personen an einem Flipchart. </a:t>
            </a:r>
          </a:p>
          <a:p>
            <a:r>
              <a:rPr lang="de-DE" dirty="0"/>
              <a:t>Nun haben die Teams 7 Minuten Zeit auf Basis der „WHY-Antwort“ Visionen zu formulieren. Dies kann ein Satz sein, aber auch gerne mehrere. </a:t>
            </a:r>
            <a:endParaRPr lang="de-D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sz="1200" dirty="0">
                <a:effectLst/>
                <a:latin typeface="Calibri" panose="020F0502020204030204" pitchFamily="34" charset="0"/>
                <a:ea typeface="Calibri" panose="020F0502020204030204" pitchFamily="34" charset="0"/>
                <a:cs typeface="Times New Roman" panose="02020603050405020304" pitchFamily="18" charset="0"/>
              </a:rPr>
              <a:t>Nach 7 Minuten wechselt die Gruppe an ein anderes Flipchart und ergänzt den Satz der anderen, fügt etwas hinzu, kommentiert oder streicht. Wenn die Formulierung so gefällt, kann ein Klebepunkt hinter den Satz geklebt werden. </a:t>
            </a:r>
          </a:p>
          <a:p>
            <a:pPr>
              <a:lnSpc>
                <a:spcPct val="107000"/>
              </a:lnSpc>
              <a:spcAft>
                <a:spcPts val="800"/>
              </a:spcAft>
            </a:pPr>
            <a:r>
              <a:rPr lang="de-DE" sz="1200" dirty="0">
                <a:effectLst/>
                <a:latin typeface="Calibri" panose="020F0502020204030204" pitchFamily="34" charset="0"/>
                <a:ea typeface="Calibri" panose="020F0502020204030204" pitchFamily="34" charset="0"/>
                <a:cs typeface="Times New Roman" panose="02020603050405020304" pitchFamily="18" charset="0"/>
              </a:rPr>
              <a:t>Dies geht nun reihum…. bis alle an jedem Flipchart waren. </a:t>
            </a:r>
          </a:p>
          <a:p>
            <a:pPr>
              <a:lnSpc>
                <a:spcPct val="107000"/>
              </a:lnSpc>
              <a:spcAft>
                <a:spcPts val="800"/>
              </a:spcAft>
            </a:pPr>
            <a:r>
              <a:rPr lang="de-DE" sz="1200" dirty="0">
                <a:effectLst/>
                <a:latin typeface="Calibri" panose="020F0502020204030204" pitchFamily="34" charset="0"/>
                <a:ea typeface="Calibri" panose="020F0502020204030204" pitchFamily="34" charset="0"/>
                <a:cs typeface="Times New Roman" panose="02020603050405020304" pitchFamily="18" charset="0"/>
              </a:rPr>
              <a:t>Die </a:t>
            </a:r>
            <a:r>
              <a:rPr lang="de-DE" sz="1200" dirty="0" err="1">
                <a:effectLst/>
                <a:latin typeface="Calibri" panose="020F0502020204030204" pitchFamily="34" charset="0"/>
                <a:ea typeface="Calibri" panose="020F0502020204030204" pitchFamily="34" charset="0"/>
                <a:cs typeface="Times New Roman" panose="02020603050405020304" pitchFamily="18" charset="0"/>
              </a:rPr>
              <a:t>Beginnergruppe</a:t>
            </a:r>
            <a:r>
              <a:rPr lang="de-DE" sz="1200" dirty="0">
                <a:effectLst/>
                <a:latin typeface="Calibri" panose="020F0502020204030204" pitchFamily="34" charset="0"/>
                <a:ea typeface="Calibri" panose="020F0502020204030204" pitchFamily="34" charset="0"/>
                <a:cs typeface="Times New Roman" panose="02020603050405020304" pitchFamily="18" charset="0"/>
              </a:rPr>
              <a:t> geht an Flipchart zurück und nimmt sich 10 Minuten Zeit, den Satz, die Sätze anzupassen. Dann werden Vorschläge allen vorgestellt und bestenfalls nur minimale Änderungen vorgenommen. </a:t>
            </a:r>
          </a:p>
          <a:p>
            <a:pPr>
              <a:lnSpc>
                <a:spcPct val="107000"/>
              </a:lnSpc>
              <a:spcAft>
                <a:spcPts val="800"/>
              </a:spcAft>
            </a:pPr>
            <a:r>
              <a:rPr lang="de-DE" sz="12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de-DE" sz="1200" dirty="0">
                <a:effectLst/>
                <a:latin typeface="Calibri" panose="020F0502020204030204" pitchFamily="34" charset="0"/>
                <a:ea typeface="Calibri" panose="020F0502020204030204" pitchFamily="34" charset="0"/>
                <a:cs typeface="Times New Roman" panose="02020603050405020304" pitchFamily="18" charset="0"/>
              </a:rPr>
              <a:t>Am Ende werden alle Visionen auf ein Flipchart vereint. Gerne können die Visionen nach Prioritäten oder Sinnhaftigkeit geordnet werden. Dies geschieht gemeinsam. </a:t>
            </a:r>
          </a:p>
          <a:p>
            <a:endParaRPr lang="de-DE" dirty="0"/>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13</a:t>
            </a:fld>
            <a:endParaRPr lang="de-DE"/>
          </a:p>
        </p:txBody>
      </p:sp>
    </p:spTree>
    <p:extLst>
      <p:ext uri="{BB962C8B-B14F-4D97-AF65-F5344CB8AC3E}">
        <p14:creationId xmlns:p14="http://schemas.microsoft.com/office/powerpoint/2010/main" val="33605503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i="1" dirty="0"/>
              <a:t>Hinweis an Moderation: Moderation fasst zusammen und stellt Frage in den Raum, wie nun zukünftig mit diesen Werten weiter gearbeitet werden soll. </a:t>
            </a:r>
          </a:p>
          <a:p>
            <a:r>
              <a:rPr lang="de-DE" i="1" dirty="0"/>
              <a:t>Vorschläge können sein: Es wird eine Testphase mit Feedbackrunde vereinbart, Die Visionen werden von einem Teilnehmenden digitalisiert, die Visionen werden auf die Homepage gestellt etc….. </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14</a:t>
            </a:fld>
            <a:endParaRPr lang="de-DE"/>
          </a:p>
        </p:txBody>
      </p:sp>
    </p:spTree>
    <p:extLst>
      <p:ext uri="{BB962C8B-B14F-4D97-AF65-F5344CB8AC3E}">
        <p14:creationId xmlns:p14="http://schemas.microsoft.com/office/powerpoint/2010/main" val="3030104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i="1" dirty="0"/>
              <a:t>Hinweis an Moderation: Moderation fasst zusammen und stellt Frage in den Raum, wie nun zukünftig mit diesen Werten weiter gearbeitet werden soll. </a:t>
            </a:r>
          </a:p>
          <a:p>
            <a:r>
              <a:rPr lang="de-DE" i="1" dirty="0"/>
              <a:t>Vorschläge können sein: Es wird eine Testphase mit Feedbackrunde vereinbart, Die Visionen werden von einem Teilnehmenden digitalisiert, die Visionen werden auf die Homepage gestellt etc….. </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15</a:t>
            </a:fld>
            <a:endParaRPr lang="de-DE"/>
          </a:p>
        </p:txBody>
      </p:sp>
    </p:spTree>
    <p:extLst>
      <p:ext uri="{BB962C8B-B14F-4D97-AF65-F5344CB8AC3E}">
        <p14:creationId xmlns:p14="http://schemas.microsoft.com/office/powerpoint/2010/main" val="1438818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16</a:t>
            </a:fld>
            <a:endParaRPr lang="de-DE"/>
          </a:p>
        </p:txBody>
      </p:sp>
    </p:spTree>
    <p:extLst>
      <p:ext uri="{BB962C8B-B14F-4D97-AF65-F5344CB8AC3E}">
        <p14:creationId xmlns:p14="http://schemas.microsoft.com/office/powerpoint/2010/main" val="825954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Zunächst stelle ich Ihnen unseren Fahrplan für heute vor. Der Workshop ist angesetzt mit X Stunden.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Jeder teil besteht immer aus einem Input-Teil, als auch aus gemeinsamen Austausch. </a:t>
            </a:r>
            <a:br>
              <a:rPr lang="de-DE" dirty="0"/>
            </a:br>
            <a:r>
              <a:rPr lang="de-DE" dirty="0"/>
              <a:t>Im dritten Teil, wird es praktisch. Hier entwickeln wir gemeinsam unsere Netzwerkvisionen. </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3</a:t>
            </a:fld>
            <a:endParaRPr lang="de-DE"/>
          </a:p>
        </p:txBody>
      </p:sp>
    </p:spTree>
    <p:extLst>
      <p:ext uri="{BB962C8B-B14F-4D97-AF65-F5344CB8AC3E}">
        <p14:creationId xmlns:p14="http://schemas.microsoft.com/office/powerpoint/2010/main" val="1860417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Das Vorhandensein von Visionen ist gleichzusetzten mit Kulturentwicklung in Organisationen.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Diese Definition von Visionen und eben auch Kulturentwicklung zeichnet ein ganzheitliches Bild für Organisationen. Visionen sind also äußerst relevant, wenn es darum geht Transparenz zu schaffen in den Bereichen der Zusammenarbeit, der internen Struktur und eben auch das </a:t>
            </a:r>
            <a:r>
              <a:rPr lang="de-DE" dirty="0" err="1"/>
              <a:t>Commitment</a:t>
            </a:r>
            <a:r>
              <a:rPr lang="de-DE" dirty="0"/>
              <a:t> aller Beteiligter.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Und genau das soll das Ergebnis unseres Workshops heute sein: Visionsentwicklung für uns als Gesundheitsnetzwerk aus einer ganzheitlichen Perspektive. Ich würde mir wünschen, dass jede und jeder heute diesen Workshop verlässt und weiß wie wir zusammen arbeiten, warum wir zusammen arbeiten und was uns als Netzwerk wichtig ist. </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4</a:t>
            </a:fld>
            <a:endParaRPr lang="de-DE"/>
          </a:p>
        </p:txBody>
      </p:sp>
    </p:spTree>
    <p:extLst>
      <p:ext uri="{BB962C8B-B14F-4D97-AF65-F5344CB8AC3E}">
        <p14:creationId xmlns:p14="http://schemas.microsoft.com/office/powerpoint/2010/main" val="450163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Visionen und Ziele werden oftmals synonym verwendet. Ein einheitliches Verständnis was wir unter Visionen verstehen und wie sie sich von Zielen abgrenzen ist der erste Schritt in unserer Visionsarbeit. Daher gebe ich folgende Frage an Sie weiter. Was ist der Unterschied zwischen Visionen und Zielen in Organisationen?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i="1" dirty="0"/>
              <a:t>Hinweis an Moderation: Moderation notiert gesagtes auf einem Flipchart. Die Leitfrage steht schon vorbereitet darauf. Diese Leitfrage macht transparent wie die Teilnehmenden über Visionen und Ziele denken. Die Moderation regt zu einem Austausch an.</a:t>
            </a:r>
          </a:p>
          <a:p>
            <a:pPr marL="0" marR="0" lvl="0" indent="0" algn="l" defTabSz="914400" rtl="0" eaLnBrk="1" fontAlgn="auto" latinLnBrk="0" hangingPunct="1">
              <a:lnSpc>
                <a:spcPct val="100000"/>
              </a:lnSpc>
              <a:spcBef>
                <a:spcPts val="0"/>
              </a:spcBef>
              <a:spcAft>
                <a:spcPts val="0"/>
              </a:spcAft>
              <a:buClrTx/>
              <a:buSzTx/>
              <a:buFontTx/>
              <a:buNone/>
              <a:tabLst/>
              <a:defRPr/>
            </a:pPr>
            <a:r>
              <a:rPr lang="de-DE" i="1" dirty="0"/>
              <a:t>Gibt es Differenzen in der Abgrenzung? Die Moderation nimmt die verschiedenen Meinungen zur Abgrenzung auf und gibt sie erneut in die Runde. Ziel sollte es sein, dass ein Konsens der Teilnehmenden zur Abgrenzung von Visionen und Zielen herrscht.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i="1"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i="1" dirty="0"/>
              <a:t>Abschließend: Visionen sind die Basis um Ziele für eine Organisation zu entwickeln und geben eine Fahrtrichtung an und somit Orientierung für das Netzwerk.</a:t>
            </a:r>
            <a:endParaRPr lang="de-DE" dirty="0"/>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5</a:t>
            </a:fld>
            <a:endParaRPr lang="de-DE"/>
          </a:p>
        </p:txBody>
      </p:sp>
    </p:spTree>
    <p:extLst>
      <p:ext uri="{BB962C8B-B14F-4D97-AF65-F5344CB8AC3E}">
        <p14:creationId xmlns:p14="http://schemas.microsoft.com/office/powerpoint/2010/main" val="4040984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Auch bei diesen zwei Begrifflichkeiten ist es relevant den Unterschied zu kennen. Visionen und Werte lassen sich nicht abgrenzen wie Ziele und Visionen. Ganz im Gegenteil: Sie bilden einen Synergieeffekt und müssen sogar zusammen gedacht werden. Werte bilden die Basis von Visionen in Organisationen.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Ist allen Beteiligten bewusst, welche Werte in einer Organisation gelebt werden steigt das </a:t>
            </a:r>
            <a:r>
              <a:rPr lang="de-DE" dirty="0" err="1"/>
              <a:t>Commitment</a:t>
            </a:r>
            <a:r>
              <a:rPr lang="de-DE" dirty="0"/>
              <a:t> aller Beteiligter.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In unserem Fall, als Gesundheitsnetzwerk ist es noch viel interessanter. Hier kommen zahlreiche Wertevorstellungen aus verschiedenen Organisationen zusammen.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Ich bitte Sie nun deshalb sich für ein paar Minuten Gedanken zu machen, welche Werte in Ihrer Organisation gelebt werden und/oder welche Werte in Ihrer Organisation besonders wichtig sind. Sie können sich dazu eine Karte nehmen und die Werte Ihres Unternehmens, Organisation oder X notieren.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i="1" dirty="0"/>
              <a:t>Hinweis an Moderation: Moderation gibt 3-4 Minuten Zeit.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i="1" dirty="0"/>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6</a:t>
            </a:fld>
            <a:endParaRPr lang="de-DE"/>
          </a:p>
        </p:txBody>
      </p:sp>
    </p:spTree>
    <p:extLst>
      <p:ext uri="{BB962C8B-B14F-4D97-AF65-F5344CB8AC3E}">
        <p14:creationId xmlns:p14="http://schemas.microsoft.com/office/powerpoint/2010/main" val="2711101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i="0" dirty="0"/>
              <a:t>Wenn Sie sich darüber Gedanken gemacht haben, welche Werte in Ihrer Organisation gelebt werden, lade ich Sie dazu ein, zu überlegen, welche Werte Ihnen für unser Netzwerk bedeutend sind. Sie können gerne Werte aus Ihrer Organisation übernehmen oder aber auch neue Werte hinzufügen, die Ihnen für eine Kulturentwicklung in unserem Netzwerk relevant erscheinen.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i="0" dirty="0"/>
              <a:t>Schreiben Sie die Netzwerkwerte jeweils auf eine Karte, bitte. </a:t>
            </a:r>
          </a:p>
          <a:p>
            <a:r>
              <a:rPr lang="de-DE" dirty="0"/>
              <a:t>Als Anregung gibt es hier eine Wortwolke die Ihnen helfen kann den Horizont für „neue“ Werte zu öffnen. </a:t>
            </a:r>
          </a:p>
          <a:p>
            <a:endParaRPr lang="de-DE" dirty="0"/>
          </a:p>
          <a:p>
            <a:pPr marL="0" marR="0" lvl="0" indent="0" algn="l" defTabSz="457200" rtl="0" eaLnBrk="1" fontAlgn="auto" latinLnBrk="0" hangingPunct="1">
              <a:lnSpc>
                <a:spcPct val="100000"/>
              </a:lnSpc>
              <a:spcBef>
                <a:spcPts val="0"/>
              </a:spcBef>
              <a:spcAft>
                <a:spcPts val="0"/>
              </a:spcAft>
              <a:buClrTx/>
              <a:buSzTx/>
              <a:buFontTx/>
              <a:buNone/>
              <a:tabLst/>
              <a:defRPr/>
            </a:pPr>
            <a:r>
              <a:rPr lang="de-DE" i="1" dirty="0"/>
              <a:t>Hinweis an Moderation: Moderation gibt 5-7 Minuten Zeit. </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7</a:t>
            </a:fld>
            <a:endParaRPr lang="de-DE"/>
          </a:p>
        </p:txBody>
      </p:sp>
    </p:spTree>
    <p:extLst>
      <p:ext uri="{BB962C8B-B14F-4D97-AF65-F5344CB8AC3E}">
        <p14:creationId xmlns:p14="http://schemas.microsoft.com/office/powerpoint/2010/main" val="2356653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i="1" dirty="0"/>
              <a:t>Nach ca. 5-7 Minuten Bearbeitungszeit:</a:t>
            </a:r>
          </a:p>
          <a:p>
            <a:endParaRPr lang="de-DE" i="0" dirty="0"/>
          </a:p>
          <a:p>
            <a:r>
              <a:rPr lang="de-DE" i="0" dirty="0"/>
              <a:t>Bitte pinnen Sie die Werte, welche Sie für unser Netzwerk sehen an das Flipchart und erklären Sie uns, weshalb Ihnen diese Werte wichtig sind und ob es Überschneidungen mit Ihrer Organisation gibt. Dadurch erhält jede und jeder einen Eindruck, was Sie unter Wert „X“ verstehen. </a:t>
            </a:r>
          </a:p>
          <a:p>
            <a:r>
              <a:rPr lang="de-DE" i="0" dirty="0"/>
              <a:t>Sollten Dopplungen aufkommen, pinnen Sie es einfach darüber und ergänzen wenn nötig Ihr Verständnis dieses Wertes. </a:t>
            </a:r>
          </a:p>
          <a:p>
            <a:endParaRPr lang="de-DE" i="0" dirty="0"/>
          </a:p>
          <a:p>
            <a:r>
              <a:rPr lang="de-DE" i="1" dirty="0"/>
              <a:t>Hinweis an Moderation: Reihum pinnen und erklären die Teilnehmenden Werte. Zeit ca. 20 Minuten. Moderation schreibt Stichwörter mit an Werte. So erarbeiten Sie ein gemeinsames Verständnis von Werten für Ihr Netzwerk. Ziel: Gemeinsam definierte Werte für das Netzwerk.</a:t>
            </a:r>
          </a:p>
          <a:p>
            <a:endParaRPr lang="de-DE" i="1" dirty="0"/>
          </a:p>
          <a:p>
            <a:r>
              <a:rPr lang="de-DE" i="0" dirty="0"/>
              <a:t>Gibt es noch etwas zu ergänzen, was noch nicht erwähnt wurde, aber aufgenommen oder besprochen werden sollte? </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8</a:t>
            </a:fld>
            <a:endParaRPr lang="de-DE"/>
          </a:p>
        </p:txBody>
      </p:sp>
    </p:spTree>
    <p:extLst>
      <p:ext uri="{BB962C8B-B14F-4D97-AF65-F5344CB8AC3E}">
        <p14:creationId xmlns:p14="http://schemas.microsoft.com/office/powerpoint/2010/main" val="533516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Simon O. </a:t>
            </a:r>
            <a:r>
              <a:rPr lang="de-DE" dirty="0" err="1"/>
              <a:t>Sinek</a:t>
            </a:r>
            <a:r>
              <a:rPr lang="de-DE" dirty="0"/>
              <a:t> ist ein britisch-US-amerikanischer Autor und Unternehmensberater. Simon </a:t>
            </a:r>
            <a:r>
              <a:rPr lang="de-DE" dirty="0" err="1"/>
              <a:t>Sinek</a:t>
            </a:r>
            <a:r>
              <a:rPr lang="de-DE" dirty="0"/>
              <a:t> hat das Denken über Führung und Organisationsentwicklung nachhaltig geprägt. In seinem Buch “Start </a:t>
            </a:r>
            <a:r>
              <a:rPr lang="de-DE" dirty="0" err="1"/>
              <a:t>with</a:t>
            </a:r>
            <a:r>
              <a:rPr lang="de-DE" dirty="0"/>
              <a:t> </a:t>
            </a:r>
            <a:r>
              <a:rPr lang="de-DE" dirty="0" err="1"/>
              <a:t>Why</a:t>
            </a:r>
            <a:r>
              <a:rPr lang="de-DE" dirty="0"/>
              <a:t>” beschreibt er, wie erfolgreiche Organisationen mit dem “Warum” starten, im Anschluss das “Wie” beantworten, um dann erst auf das “Was” einzugehen.</a:t>
            </a:r>
          </a:p>
          <a:p>
            <a:endParaRPr lang="de-DE" i="1" dirty="0"/>
          </a:p>
          <a:p>
            <a:r>
              <a:rPr lang="de-DE" i="1" dirty="0"/>
              <a:t>Hinweis an Moderation: Suchen Sie sich die Informationen zu Simon </a:t>
            </a:r>
            <a:r>
              <a:rPr lang="de-DE" i="1" dirty="0" err="1"/>
              <a:t>Sinek</a:t>
            </a:r>
            <a:r>
              <a:rPr lang="de-DE" i="1" dirty="0"/>
              <a:t> heraus, welche relevant für Ihr Netzwerk ist. Weitere Infos hier: https://de.wikipedia.org/wiki/Simon_Sinek </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9</a:t>
            </a:fld>
            <a:endParaRPr lang="de-DE"/>
          </a:p>
        </p:txBody>
      </p:sp>
    </p:spTree>
    <p:extLst>
      <p:ext uri="{BB962C8B-B14F-4D97-AF65-F5344CB8AC3E}">
        <p14:creationId xmlns:p14="http://schemas.microsoft.com/office/powerpoint/2010/main" val="4285732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Mit diesen 3 Fragen hat </a:t>
            </a:r>
            <a:r>
              <a:rPr lang="de-DE" dirty="0" err="1"/>
              <a:t>Sinek</a:t>
            </a:r>
            <a:r>
              <a:rPr lang="de-DE" dirty="0"/>
              <a:t> Führung und Organisationsentwicklung neu geprägt. Das “</a:t>
            </a:r>
            <a:r>
              <a:rPr lang="de-DE" dirty="0" err="1"/>
              <a:t>Why</a:t>
            </a:r>
            <a:r>
              <a:rPr lang="de-DE" dirty="0"/>
              <a:t>, </a:t>
            </a:r>
            <a:r>
              <a:rPr lang="de-DE" dirty="0" err="1"/>
              <a:t>How</a:t>
            </a:r>
            <a:r>
              <a:rPr lang="de-DE" dirty="0"/>
              <a:t>, </a:t>
            </a:r>
            <a:r>
              <a:rPr lang="de-DE" dirty="0" err="1"/>
              <a:t>What</a:t>
            </a:r>
            <a:r>
              <a:rPr lang="de-DE" dirty="0"/>
              <a:t>” Modell setzt sich aus drei konzentrischen Kreisen zusammen, die von innen nach außen wirken. </a:t>
            </a:r>
          </a:p>
          <a:p>
            <a:r>
              <a:rPr lang="de-DE" dirty="0"/>
              <a:t>Start- und Mittelpunkt des Golden Circle ist die Frage nach dem “</a:t>
            </a:r>
            <a:r>
              <a:rPr lang="de-DE" dirty="0" err="1"/>
              <a:t>Why</a:t>
            </a:r>
            <a:r>
              <a:rPr lang="de-DE" dirty="0"/>
              <a:t>”. Dabei wird die deutsche Übersetzung „Warum“ dem „</a:t>
            </a:r>
            <a:r>
              <a:rPr lang="de-DE" dirty="0" err="1"/>
              <a:t>Why</a:t>
            </a:r>
            <a:r>
              <a:rPr lang="de-DE" dirty="0"/>
              <a:t>“ nur bedingt gerecht. Denn „Warum“ ist immer vergangenheitsbezogen. In einem unternehmerische Kontext definiert das „</a:t>
            </a:r>
            <a:r>
              <a:rPr lang="de-DE" dirty="0" err="1"/>
              <a:t>Why</a:t>
            </a:r>
            <a:r>
              <a:rPr lang="de-DE" dirty="0"/>
              <a:t>“ den Purpose oder auch den höheren Sinn einer Organisation. Oftmals ist es auch hilfreich, das „Warum“ durch ein „Wofür“ zu ersetzen. </a:t>
            </a:r>
          </a:p>
          <a:p>
            <a:endParaRPr lang="de-DE" dirty="0"/>
          </a:p>
          <a:p>
            <a:r>
              <a:rPr lang="de-DE" dirty="0"/>
              <a:t>Mit dem “Wie” beschreibst Du dein Vorgehen, um das Ziel zu erreichen. Auf dieser Ebene findest Du Strategien und Vorgehensmodelle, die den Weg zum Ziel bereiten und eine Marschroute für das “Warum” definieren. In unserem Kontext definiert das “Wie” die Organisation. Auf dieser strategischen Ebene definieren wir das Netzwerk das “Warum” erreicht.</a:t>
            </a:r>
          </a:p>
          <a:p>
            <a:endParaRPr lang="de-DE" dirty="0"/>
          </a:p>
          <a:p>
            <a:r>
              <a:rPr lang="de-DE" dirty="0"/>
              <a:t>Schließlich definieren wir  im “</a:t>
            </a:r>
            <a:r>
              <a:rPr lang="de-DE" dirty="0" err="1"/>
              <a:t>What</a:t>
            </a:r>
            <a:r>
              <a:rPr lang="de-DE" dirty="0"/>
              <a:t>” konkrete Aktionen und Handlungen. Durch den konzentrischen Aufbau des “</a:t>
            </a:r>
            <a:r>
              <a:rPr lang="de-DE" dirty="0" err="1"/>
              <a:t>Why</a:t>
            </a:r>
            <a:r>
              <a:rPr lang="de-DE" dirty="0"/>
              <a:t>, </a:t>
            </a:r>
            <a:r>
              <a:rPr lang="de-DE" dirty="0" err="1"/>
              <a:t>how</a:t>
            </a:r>
            <a:r>
              <a:rPr lang="de-DE" dirty="0"/>
              <a:t>, </a:t>
            </a:r>
            <a:r>
              <a:rPr lang="de-DE" dirty="0" err="1"/>
              <a:t>what</a:t>
            </a:r>
            <a:r>
              <a:rPr lang="de-DE" dirty="0"/>
              <a:t>” Modells ist das “Was” mit dem höheren Ziel und unserem Vorgehen verbunden.</a:t>
            </a:r>
          </a:p>
          <a:p>
            <a:r>
              <a:rPr lang="de-DE" dirty="0"/>
              <a:t>In unserem Kontext beschreibt das “</a:t>
            </a:r>
            <a:r>
              <a:rPr lang="de-DE" dirty="0" err="1"/>
              <a:t>What</a:t>
            </a:r>
            <a:r>
              <a:rPr lang="de-DE" dirty="0"/>
              <a:t>” konkrete Produkte und Leistungen, die das Netzwerk erbringt. Diese operative Ebene ist deutlich besser greifbar und vor allem auch sichtbar. </a:t>
            </a:r>
          </a:p>
          <a:p>
            <a:r>
              <a:rPr lang="de-DE" dirty="0"/>
              <a:t>Heute wollen wir uns aber ganz konkret auf das „WHY“ das „WOFÜR“ fokussieren und anhand dieses Modells Visionen für unser Netzwerk entwickeln. </a:t>
            </a: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10</a:t>
            </a:fld>
            <a:endParaRPr lang="de-DE"/>
          </a:p>
        </p:txBody>
      </p:sp>
    </p:spTree>
    <p:extLst>
      <p:ext uri="{BB962C8B-B14F-4D97-AF65-F5344CB8AC3E}">
        <p14:creationId xmlns:p14="http://schemas.microsoft.com/office/powerpoint/2010/main" val="745663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6" name="Subtitle 2"/>
          <p:cNvSpPr>
            <a:spLocks noGrp="1"/>
          </p:cNvSpPr>
          <p:nvPr>
            <p:ph type="subTitle" idx="1"/>
          </p:nvPr>
        </p:nvSpPr>
        <p:spPr>
          <a:xfrm>
            <a:off x="685799" y="2709163"/>
            <a:ext cx="8000999" cy="796981"/>
          </a:xfrm>
          <a:prstGeom prst="rect">
            <a:avLst/>
          </a:prstGeom>
        </p:spPr>
        <p:txBody>
          <a:bodyPr>
            <a:normAutofit/>
          </a:bodyPr>
          <a:lstStyle>
            <a:lvl1pPr marL="0" indent="0" algn="l">
              <a:buNone/>
              <a:defRPr sz="1600">
                <a:solidFill>
                  <a:srgbClr val="202A6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Master-Untertitelformat bearbeiten</a:t>
            </a:r>
            <a:endParaRPr lang="en-US" dirty="0"/>
          </a:p>
        </p:txBody>
      </p:sp>
      <p:sp>
        <p:nvSpPr>
          <p:cNvPr id="7" name="Textplatzhalter 19"/>
          <p:cNvSpPr>
            <a:spLocks noGrp="1"/>
          </p:cNvSpPr>
          <p:nvPr>
            <p:ph type="body" sz="quarter" idx="10" hasCustomPrompt="1"/>
          </p:nvPr>
        </p:nvSpPr>
        <p:spPr>
          <a:xfrm>
            <a:off x="689442" y="1251414"/>
            <a:ext cx="4846637" cy="278048"/>
          </a:xfrm>
          <a:prstGeom prst="rect">
            <a:avLst/>
          </a:prstGeom>
        </p:spPr>
        <p:txBody>
          <a:bodyPr vert="horz"/>
          <a:lstStyle>
            <a:lvl1pPr marL="0" indent="0">
              <a:buNone/>
              <a:defRPr sz="1100">
                <a:solidFill>
                  <a:schemeClr val="tx2"/>
                </a:solidFill>
                <a:latin typeface="+mn-lt"/>
              </a:defRPr>
            </a:lvl1pPr>
          </a:lstStyle>
          <a:p>
            <a:pPr lvl="0"/>
            <a:r>
              <a:rPr lang="de-DE" dirty="0"/>
              <a:t>Datum einfügen</a:t>
            </a:r>
          </a:p>
        </p:txBody>
      </p:sp>
      <p:sp>
        <p:nvSpPr>
          <p:cNvPr id="5" name="Title 1"/>
          <p:cNvSpPr>
            <a:spLocks noGrp="1"/>
          </p:cNvSpPr>
          <p:nvPr>
            <p:ph type="ctrTitle"/>
          </p:nvPr>
        </p:nvSpPr>
        <p:spPr>
          <a:xfrm>
            <a:off x="0" y="1502633"/>
            <a:ext cx="9144000" cy="1198529"/>
          </a:xfrm>
          <a:prstGeom prst="rect">
            <a:avLst/>
          </a:prstGeom>
          <a:solidFill>
            <a:srgbClr val="103A7F"/>
          </a:solidFill>
          <a:ln>
            <a:noFill/>
          </a:ln>
        </p:spPr>
        <p:txBody>
          <a:bodyPr anchor="ctr">
            <a:noAutofit/>
          </a:bodyPr>
          <a:lstStyle>
            <a:lvl1pPr marL="684000">
              <a:defRPr sz="3200" b="0" cap="all" baseline="0">
                <a:ln>
                  <a:noFill/>
                </a:ln>
                <a:solidFill>
                  <a:schemeClr val="bg2"/>
                </a:solidFill>
                <a:latin typeface="+mn-lt"/>
                <a:cs typeface="Frutiger 57 Condensed"/>
              </a:defRPr>
            </a:lvl1pPr>
          </a:lstStyle>
          <a:p>
            <a:r>
              <a:rPr lang="de-DE" dirty="0"/>
              <a:t>Mastertitelformat bearbeiten</a:t>
            </a:r>
            <a:endParaRPr lang="en-US" dirty="0"/>
          </a:p>
        </p:txBody>
      </p:sp>
    </p:spTree>
    <p:extLst>
      <p:ext uri="{BB962C8B-B14F-4D97-AF65-F5344CB8AC3E}">
        <p14:creationId xmlns:p14="http://schemas.microsoft.com/office/powerpoint/2010/main" val="241933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mn-lt"/>
              </a:defRPr>
            </a:lvl1pPr>
          </a:lstStyle>
          <a:p>
            <a:r>
              <a:rPr lang="de-DE" dirty="0"/>
              <a:t>MASTERTITELFORMAT BEARBEITEN</a:t>
            </a:r>
            <a:endParaRPr lang="en-US" dirty="0"/>
          </a:p>
        </p:txBody>
      </p:sp>
      <p:sp>
        <p:nvSpPr>
          <p:cNvPr id="3" name="Content Placeholder 2"/>
          <p:cNvSpPr>
            <a:spLocks noGrp="1"/>
          </p:cNvSpPr>
          <p:nvPr>
            <p:ph idx="1"/>
          </p:nvPr>
        </p:nvSpPr>
        <p:spPr/>
        <p:txBody>
          <a:bodyPr>
            <a:normAutofit/>
          </a:bodyPr>
          <a:lstStyle>
            <a:lvl1pPr>
              <a:defRPr sz="1800">
                <a:latin typeface="+mn-lt"/>
              </a:defRPr>
            </a:lvl1pPr>
            <a:lvl2pPr>
              <a:defRPr sz="1600">
                <a:latin typeface="+mn-lt"/>
              </a:defRPr>
            </a:lvl2pPr>
            <a:lvl3pPr>
              <a:defRPr sz="1400">
                <a:latin typeface="+mn-lt"/>
              </a:defRPr>
            </a:lvl3pPr>
            <a:lvl4pPr>
              <a:defRPr sz="1200">
                <a:latin typeface="+mn-lt"/>
              </a:defRPr>
            </a:lvl4pPr>
            <a:lvl5pPr>
              <a:defRPr sz="1100">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8"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103A7F"/>
                </a:solidFill>
                <a:latin typeface="+mn-lt"/>
              </a:defRPr>
            </a:lvl1pPr>
          </a:lstStyle>
          <a:p>
            <a:r>
              <a:rPr lang="de-DE" dirty="0"/>
              <a:t>01 Titel des Kapitels/Abschnitts</a:t>
            </a:r>
          </a:p>
        </p:txBody>
      </p:sp>
      <p:sp>
        <p:nvSpPr>
          <p:cNvPr id="20" name="Textplatzhalter 19"/>
          <p:cNvSpPr>
            <a:spLocks noGrp="1"/>
          </p:cNvSpPr>
          <p:nvPr>
            <p:ph type="body" sz="quarter" idx="11" hasCustomPrompt="1"/>
          </p:nvPr>
        </p:nvSpPr>
        <p:spPr>
          <a:xfrm>
            <a:off x="4391025" y="44770"/>
            <a:ext cx="3605213" cy="304480"/>
          </a:xfrm>
          <a:ln>
            <a:solidFill>
              <a:srgbClr val="103A7F"/>
            </a:solidFill>
          </a:ln>
        </p:spPr>
        <p:txBody>
          <a:bodyPr>
            <a:normAutofit/>
          </a:bodyPr>
          <a:lstStyle>
            <a:lvl1pPr marL="0" indent="0" algn="r">
              <a:buNone/>
              <a:defRPr sz="1200">
                <a:latin typeface="+mn-lt"/>
              </a:defRPr>
            </a:lvl1pPr>
          </a:lstStyle>
          <a:p>
            <a:pPr lvl="0"/>
            <a:r>
              <a:rPr lang="de-DE" dirty="0"/>
              <a:t>Folientitel</a:t>
            </a:r>
          </a:p>
        </p:txBody>
      </p:sp>
      <p:sp>
        <p:nvSpPr>
          <p:cNvPr id="22" name="Textplatzhalter 21"/>
          <p:cNvSpPr>
            <a:spLocks noGrp="1"/>
          </p:cNvSpPr>
          <p:nvPr>
            <p:ph type="body" sz="quarter" idx="12" hasCustomPrompt="1"/>
          </p:nvPr>
        </p:nvSpPr>
        <p:spPr>
          <a:xfrm>
            <a:off x="7996238" y="92074"/>
            <a:ext cx="690562" cy="206375"/>
          </a:xfrm>
          <a:solidFill>
            <a:srgbClr val="103A7F"/>
          </a:solidFill>
        </p:spPr>
        <p:txBody>
          <a:bodyPr anchor="ctr">
            <a:noAutofit/>
          </a:bodyPr>
          <a:lstStyle>
            <a:lvl1pPr marL="0" indent="0" algn="ctr">
              <a:buNone/>
              <a:defRPr sz="1100">
                <a:solidFill>
                  <a:schemeClr val="bg2"/>
                </a:solidFill>
                <a:latin typeface="+mn-lt"/>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43039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mn-lt"/>
              </a:defRPr>
            </a:lvl1pPr>
          </a:lstStyle>
          <a:p>
            <a:r>
              <a:rPr lang="de-DE" dirty="0"/>
              <a:t>MASTERTITELFORMAT BEARBEITEN</a:t>
            </a:r>
            <a:endParaRPr lang="en-US" dirty="0"/>
          </a:p>
        </p:txBody>
      </p:sp>
      <p:sp>
        <p:nvSpPr>
          <p:cNvPr id="3" name="Content Placeholder 2"/>
          <p:cNvSpPr>
            <a:spLocks noGrp="1"/>
          </p:cNvSpPr>
          <p:nvPr>
            <p:ph sz="half" idx="1"/>
          </p:nvPr>
        </p:nvSpPr>
        <p:spPr>
          <a:xfrm>
            <a:off x="457200" y="1673352"/>
            <a:ext cx="4038600" cy="4390846"/>
          </a:xfrm>
        </p:spPr>
        <p:txBody>
          <a:bodyPr>
            <a:normAutofit/>
          </a:bodyPr>
          <a:lstStyle>
            <a:lvl1pPr>
              <a:defRPr sz="1800"/>
            </a:lvl1pPr>
            <a:lvl2pPr>
              <a:defRPr sz="1600"/>
            </a:lvl2pPr>
            <a:lvl3pPr>
              <a:defRPr sz="1400"/>
            </a:lvl3pPr>
            <a:lvl4pPr>
              <a:defRPr sz="1200"/>
            </a:lvl4pPr>
            <a:lvl5pPr>
              <a:defRPr sz="1100"/>
            </a:lvl5pPr>
            <a:lvl6pPr>
              <a:defRPr sz="1800"/>
            </a:lvl6pPr>
            <a:lvl7pPr>
              <a:defRPr sz="1800"/>
            </a:lvl7pPr>
            <a:lvl8pPr>
              <a:defRPr sz="1800"/>
            </a:lvl8pPr>
            <a:lvl9pPr>
              <a:defRPr sz="18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Content Placeholder 3"/>
          <p:cNvSpPr>
            <a:spLocks noGrp="1"/>
          </p:cNvSpPr>
          <p:nvPr>
            <p:ph sz="half" idx="2"/>
          </p:nvPr>
        </p:nvSpPr>
        <p:spPr>
          <a:xfrm>
            <a:off x="4648200" y="1673352"/>
            <a:ext cx="4038600" cy="4390846"/>
          </a:xfrm>
        </p:spPr>
        <p:txBody>
          <a:bodyPr>
            <a:normAutofit/>
          </a:bodyPr>
          <a:lstStyle>
            <a:lvl1pPr>
              <a:defRPr sz="1800"/>
            </a:lvl1pPr>
            <a:lvl2pPr>
              <a:defRPr sz="1600"/>
            </a:lvl2pPr>
            <a:lvl3pPr>
              <a:defRPr sz="1400"/>
            </a:lvl3pPr>
            <a:lvl4pPr>
              <a:defRPr sz="1200"/>
            </a:lvl4pPr>
            <a:lvl5pPr>
              <a:defRPr sz="1100"/>
            </a:lvl5pPr>
            <a:lvl6pPr>
              <a:defRPr sz="1800"/>
            </a:lvl6pPr>
            <a:lvl7pPr>
              <a:defRPr sz="1800"/>
            </a:lvl7pPr>
            <a:lvl8pPr>
              <a:defRPr sz="1800"/>
            </a:lvl8pPr>
            <a:lvl9pPr>
              <a:defRPr sz="18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4"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latin typeface="+mn-lt"/>
              </a:defRPr>
            </a:lvl1pPr>
          </a:lstStyle>
          <a:p>
            <a:r>
              <a:rPr lang="de-DE" dirty="0"/>
              <a:t>01 Titel des Kapitels/Abschnitts</a:t>
            </a:r>
          </a:p>
        </p:txBody>
      </p:sp>
      <p:sp>
        <p:nvSpPr>
          <p:cNvPr id="15"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atin typeface="+mn-lt"/>
              </a:defRPr>
            </a:lvl1pPr>
          </a:lstStyle>
          <a:p>
            <a:pPr lvl="0"/>
            <a:r>
              <a:rPr lang="de-DE" dirty="0"/>
              <a:t>Folientitel</a:t>
            </a:r>
          </a:p>
        </p:txBody>
      </p:sp>
      <p:sp>
        <p:nvSpPr>
          <p:cNvPr id="16"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latin typeface="+mn-lt"/>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3584493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e-DE" dirty="0"/>
              <a:t>MASTERTITELFORMAT BEARBEITEN</a:t>
            </a:r>
            <a:endParaRPr lang="en-US" dirty="0"/>
          </a:p>
        </p:txBody>
      </p:sp>
      <p:sp>
        <p:nvSpPr>
          <p:cNvPr id="3" name="Text Placeholder 2"/>
          <p:cNvSpPr>
            <a:spLocks noGrp="1"/>
          </p:cNvSpPr>
          <p:nvPr>
            <p:ph type="body" idx="1" hasCustomPrompt="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Content Placeholder 3"/>
          <p:cNvSpPr>
            <a:spLocks noGrp="1"/>
          </p:cNvSpPr>
          <p:nvPr>
            <p:ph sz="half" idx="2"/>
          </p:nvPr>
        </p:nvSpPr>
        <p:spPr>
          <a:xfrm>
            <a:off x="457200" y="2438400"/>
            <a:ext cx="3931920" cy="3625798"/>
          </a:xfrm>
        </p:spPr>
        <p:txBody>
          <a:bodyPr>
            <a:normAutofit/>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Text Placeholder 4"/>
          <p:cNvSpPr>
            <a:spLocks noGrp="1"/>
          </p:cNvSpPr>
          <p:nvPr>
            <p:ph type="body" sz="quarter" idx="3" hasCustomPrompt="1"/>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lang="en-US" sz="2000" b="0" kern="1200" dirty="0" smtClean="0">
                <a:solidFill>
                  <a:schemeClr val="tx2"/>
                </a:solidFill>
                <a:latin typeface="+mn-lt"/>
                <a:ea typeface="+mn-ea"/>
                <a:cs typeface="Dax-Regular"/>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Content Placeholder 5"/>
          <p:cNvSpPr>
            <a:spLocks noGrp="1"/>
          </p:cNvSpPr>
          <p:nvPr>
            <p:ph sz="quarter" idx="4"/>
          </p:nvPr>
        </p:nvSpPr>
        <p:spPr>
          <a:xfrm>
            <a:off x="4754880" y="2438400"/>
            <a:ext cx="3931920" cy="3625798"/>
          </a:xfrm>
        </p:spPr>
        <p:txBody>
          <a:bodyPr>
            <a:normAutofit/>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dirty="0"/>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dirty="0"/>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32442148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endParaRPr lang="en-US" dirty="0"/>
          </a:p>
        </p:txBody>
      </p:sp>
      <p:sp>
        <p:nvSpPr>
          <p:cNvPr id="9" name="Text Placeholder 2"/>
          <p:cNvSpPr>
            <a:spLocks noGrp="1"/>
          </p:cNvSpPr>
          <p:nvPr>
            <p:ph type="body" idx="1" hasCustomPrompt="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10" name="Text Placeholder 3"/>
          <p:cNvSpPr>
            <a:spLocks noGrp="1"/>
          </p:cNvSpPr>
          <p:nvPr>
            <p:ph type="body" sz="half" idx="2"/>
          </p:nvPr>
        </p:nvSpPr>
        <p:spPr>
          <a:xfrm>
            <a:off x="457200" y="2316162"/>
            <a:ext cx="3931919" cy="373909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Mastertextformat bearbeiten</a:t>
            </a:r>
          </a:p>
        </p:txBody>
      </p:sp>
      <p:sp>
        <p:nvSpPr>
          <p:cNvPr id="11" name="Text Placeholder 2"/>
          <p:cNvSpPr>
            <a:spLocks noGrp="1"/>
          </p:cNvSpPr>
          <p:nvPr>
            <p:ph type="body" idx="13" hasCustomPrompt="1"/>
          </p:nvPr>
        </p:nvSpPr>
        <p:spPr>
          <a:xfrm>
            <a:off x="4754879"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12" name="Text Placeholder 3"/>
          <p:cNvSpPr>
            <a:spLocks noGrp="1"/>
          </p:cNvSpPr>
          <p:nvPr>
            <p:ph type="body" sz="half" idx="14"/>
          </p:nvPr>
        </p:nvSpPr>
        <p:spPr>
          <a:xfrm>
            <a:off x="4754879" y="2316162"/>
            <a:ext cx="3931919" cy="373909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dirty="0"/>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dirty="0"/>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558543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11"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dirty="0"/>
              <a:t>01 Titel des Kapitels/Abschnitts</a:t>
            </a:r>
          </a:p>
        </p:txBody>
      </p:sp>
      <p:sp>
        <p:nvSpPr>
          <p:cNvPr id="12"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dirty="0"/>
              <a:t>Folientitel</a:t>
            </a:r>
          </a:p>
        </p:txBody>
      </p:sp>
      <p:sp>
        <p:nvSpPr>
          <p:cNvPr id="13"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3756026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alt mit Beschriftung">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00" y="1296916"/>
            <a:ext cx="5715000" cy="4758338"/>
          </a:xfrm>
        </p:spPr>
        <p:txBody>
          <a:bodyPr>
            <a:normAutofit/>
          </a:bodyPr>
          <a:lstStyle>
            <a:lvl1pPr>
              <a:defRPr sz="1800"/>
            </a:lvl1pPr>
            <a:lvl2pPr>
              <a:defRPr sz="1600"/>
            </a:lvl2pPr>
            <a:lvl3pPr>
              <a:defRPr sz="1400"/>
            </a:lvl3pPr>
            <a:lvl4pPr>
              <a:defRPr sz="1200"/>
            </a:lvl4pPr>
            <a:lvl5pPr>
              <a:defRPr sz="1100"/>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3" name="Title 1"/>
          <p:cNvSpPr>
            <a:spLocks noGrp="1"/>
          </p:cNvSpPr>
          <p:nvPr>
            <p:ph type="title" hasCustomPrompt="1"/>
          </p:nvPr>
        </p:nvSpPr>
        <p:spPr>
          <a:xfrm>
            <a:off x="457199" y="792080"/>
            <a:ext cx="8229599" cy="504836"/>
          </a:xfrm>
        </p:spPr>
        <p:txBody>
          <a:bodyPr anchor="t">
            <a:noAutofit/>
          </a:bodyPr>
          <a:lstStyle>
            <a:lvl1pPr algn="l">
              <a:defRPr sz="2400" b="0"/>
            </a:lvl1pPr>
          </a:lstStyle>
          <a:p>
            <a:r>
              <a:rPr lang="de-DE" dirty="0"/>
              <a:t>MASTERTITELFORMAT BEARBEITEN</a:t>
            </a:r>
            <a:endParaRPr lang="en-US" dirty="0"/>
          </a:p>
        </p:txBody>
      </p:sp>
      <p:sp>
        <p:nvSpPr>
          <p:cNvPr id="14" name="Text Placeholder 3"/>
          <p:cNvSpPr>
            <a:spLocks noGrp="1"/>
          </p:cNvSpPr>
          <p:nvPr>
            <p:ph type="body" sz="half" idx="2"/>
          </p:nvPr>
        </p:nvSpPr>
        <p:spPr>
          <a:xfrm>
            <a:off x="457201" y="1296916"/>
            <a:ext cx="2139696" cy="475833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dirty="0"/>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dirty="0"/>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3396372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d mit Beschriftun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858610" y="1296916"/>
            <a:ext cx="5828189" cy="4758339"/>
          </a:xfrm>
          <a:solidFill>
            <a:schemeClr val="bg2"/>
          </a:solidFill>
          <a:ln w="76200">
            <a:noFill/>
            <a:miter lim="800000"/>
          </a:ln>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Bild auf Platzhalter ziehen oder durch Klicken auf Symbol hinzufügen</a:t>
            </a:r>
            <a:endParaRPr lang="en-US" dirty="0"/>
          </a:p>
        </p:txBody>
      </p:sp>
      <p:sp>
        <p:nvSpPr>
          <p:cNvPr id="11" name="Title 1"/>
          <p:cNvSpPr>
            <a:spLocks noGrp="1"/>
          </p:cNvSpPr>
          <p:nvPr>
            <p:ph type="title" hasCustomPrompt="1"/>
          </p:nvPr>
        </p:nvSpPr>
        <p:spPr>
          <a:xfrm>
            <a:off x="457199" y="792080"/>
            <a:ext cx="8229599" cy="504836"/>
          </a:xfrm>
        </p:spPr>
        <p:txBody>
          <a:bodyPr anchor="t">
            <a:noAutofit/>
          </a:bodyPr>
          <a:lstStyle>
            <a:lvl1pPr algn="l">
              <a:defRPr sz="2400" b="0"/>
            </a:lvl1pPr>
          </a:lstStyle>
          <a:p>
            <a:r>
              <a:rPr lang="de-DE" dirty="0"/>
              <a:t>MASTERTITELFORMAT BEARBEITEN</a:t>
            </a:r>
            <a:endParaRPr lang="en-US" dirty="0"/>
          </a:p>
        </p:txBody>
      </p:sp>
      <p:sp>
        <p:nvSpPr>
          <p:cNvPr id="12" name="Text Placeholder 3"/>
          <p:cNvSpPr>
            <a:spLocks noGrp="1"/>
          </p:cNvSpPr>
          <p:nvPr>
            <p:ph type="body" sz="half" idx="2"/>
          </p:nvPr>
        </p:nvSpPr>
        <p:spPr>
          <a:xfrm>
            <a:off x="457201" y="1296916"/>
            <a:ext cx="2139696" cy="475833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dirty="0"/>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dirty="0"/>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3772954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
        <p:nvSpPr>
          <p:cNvPr id="6" name="Subtitle 2"/>
          <p:cNvSpPr>
            <a:spLocks noGrp="1"/>
          </p:cNvSpPr>
          <p:nvPr>
            <p:ph type="subTitle" idx="1"/>
          </p:nvPr>
        </p:nvSpPr>
        <p:spPr>
          <a:xfrm>
            <a:off x="685799" y="2709163"/>
            <a:ext cx="8000999" cy="796981"/>
          </a:xfrm>
          <a:prstGeom prst="rect">
            <a:avLst/>
          </a:prstGeom>
        </p:spPr>
        <p:txBody>
          <a:bodyPr>
            <a:normAutofit/>
          </a:bodyPr>
          <a:lstStyle>
            <a:lvl1pPr marL="0" indent="0" algn="l">
              <a:buNone/>
              <a:defRPr sz="1600">
                <a:solidFill>
                  <a:srgbClr val="103A7F"/>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Master-Untertitelformat bearbeiten</a:t>
            </a:r>
            <a:endParaRPr lang="en-US" dirty="0"/>
          </a:p>
        </p:txBody>
      </p:sp>
      <p:sp>
        <p:nvSpPr>
          <p:cNvPr id="7" name="Textplatzhalter 19"/>
          <p:cNvSpPr>
            <a:spLocks noGrp="1"/>
          </p:cNvSpPr>
          <p:nvPr>
            <p:ph type="body" sz="quarter" idx="10" hasCustomPrompt="1"/>
          </p:nvPr>
        </p:nvSpPr>
        <p:spPr>
          <a:xfrm>
            <a:off x="689442" y="1251414"/>
            <a:ext cx="4846637" cy="278048"/>
          </a:xfrm>
          <a:prstGeom prst="rect">
            <a:avLst/>
          </a:prstGeom>
        </p:spPr>
        <p:txBody>
          <a:bodyPr vert="horz"/>
          <a:lstStyle>
            <a:lvl1pPr marL="0" indent="0">
              <a:buNone/>
              <a:defRPr sz="1100">
                <a:solidFill>
                  <a:srgbClr val="777877"/>
                </a:solidFill>
                <a:latin typeface="+mn-lt"/>
              </a:defRPr>
            </a:lvl1pPr>
          </a:lstStyle>
          <a:p>
            <a:pPr lvl="0"/>
            <a:r>
              <a:rPr lang="de-DE" dirty="0"/>
              <a:t>Datum einfügen</a:t>
            </a:r>
          </a:p>
        </p:txBody>
      </p:sp>
      <p:sp>
        <p:nvSpPr>
          <p:cNvPr id="5" name="Title 1"/>
          <p:cNvSpPr>
            <a:spLocks noGrp="1"/>
          </p:cNvSpPr>
          <p:nvPr>
            <p:ph type="ctrTitle"/>
          </p:nvPr>
        </p:nvSpPr>
        <p:spPr>
          <a:xfrm>
            <a:off x="0" y="1502633"/>
            <a:ext cx="9144000" cy="1198529"/>
          </a:xfrm>
          <a:prstGeom prst="rect">
            <a:avLst/>
          </a:prstGeom>
          <a:solidFill>
            <a:srgbClr val="103A7F"/>
          </a:solidFill>
          <a:ln>
            <a:noFill/>
          </a:ln>
        </p:spPr>
        <p:txBody>
          <a:bodyPr anchor="ctr">
            <a:noAutofit/>
          </a:bodyPr>
          <a:lstStyle>
            <a:lvl1pPr marL="684000">
              <a:defRPr sz="3200" b="0" cap="all" spc="0" baseline="0">
                <a:ln>
                  <a:noFill/>
                </a:ln>
                <a:solidFill>
                  <a:schemeClr val="bg2"/>
                </a:solidFill>
                <a:latin typeface="+mn-lt"/>
                <a:cs typeface="Frutiger 57 Condensed"/>
              </a:defRPr>
            </a:lvl1pPr>
          </a:lstStyle>
          <a:p>
            <a:r>
              <a:rPr lang="de-DE" dirty="0"/>
              <a:t>Mastertitelformat bearbeiten</a:t>
            </a:r>
            <a:endParaRPr lang="en-US" dirty="0"/>
          </a:p>
        </p:txBody>
      </p:sp>
    </p:spTree>
    <p:extLst>
      <p:ext uri="{BB962C8B-B14F-4D97-AF65-F5344CB8AC3E}">
        <p14:creationId xmlns:p14="http://schemas.microsoft.com/office/powerpoint/2010/main" val="1637231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6" name="Subtitle 2"/>
          <p:cNvSpPr>
            <a:spLocks noGrp="1"/>
          </p:cNvSpPr>
          <p:nvPr>
            <p:ph type="subTitle" idx="1"/>
          </p:nvPr>
        </p:nvSpPr>
        <p:spPr>
          <a:xfrm>
            <a:off x="685799" y="2709163"/>
            <a:ext cx="8000999" cy="796981"/>
          </a:xfrm>
          <a:prstGeom prst="rect">
            <a:avLst/>
          </a:prstGeom>
        </p:spPr>
        <p:txBody>
          <a:bodyPr>
            <a:normAutofit/>
          </a:bodyPr>
          <a:lstStyle>
            <a:lvl1pPr marL="0" indent="0" algn="l">
              <a:buNone/>
              <a:defRPr sz="1600">
                <a:solidFill>
                  <a:srgbClr val="202A6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Master-Untertitelformat bearbeiten</a:t>
            </a:r>
            <a:endParaRPr lang="en-US" dirty="0"/>
          </a:p>
        </p:txBody>
      </p:sp>
      <p:sp>
        <p:nvSpPr>
          <p:cNvPr id="7" name="Textplatzhalter 19"/>
          <p:cNvSpPr>
            <a:spLocks noGrp="1"/>
          </p:cNvSpPr>
          <p:nvPr>
            <p:ph type="body" sz="quarter" idx="10" hasCustomPrompt="1"/>
          </p:nvPr>
        </p:nvSpPr>
        <p:spPr>
          <a:xfrm>
            <a:off x="689442" y="1251414"/>
            <a:ext cx="4846637" cy="278048"/>
          </a:xfrm>
          <a:prstGeom prst="rect">
            <a:avLst/>
          </a:prstGeom>
        </p:spPr>
        <p:txBody>
          <a:bodyPr vert="horz"/>
          <a:lstStyle>
            <a:lvl1pPr marL="0" indent="0">
              <a:buNone/>
              <a:defRPr sz="1100">
                <a:solidFill>
                  <a:schemeClr val="tx2"/>
                </a:solidFill>
                <a:latin typeface="+mn-lt"/>
              </a:defRPr>
            </a:lvl1pPr>
          </a:lstStyle>
          <a:p>
            <a:pPr lvl="0"/>
            <a:r>
              <a:rPr lang="de-DE" dirty="0"/>
              <a:t>Datum einfügen</a:t>
            </a:r>
          </a:p>
        </p:txBody>
      </p:sp>
      <p:sp>
        <p:nvSpPr>
          <p:cNvPr id="5" name="Title 1"/>
          <p:cNvSpPr>
            <a:spLocks noGrp="1"/>
          </p:cNvSpPr>
          <p:nvPr>
            <p:ph type="ctrTitle"/>
          </p:nvPr>
        </p:nvSpPr>
        <p:spPr>
          <a:xfrm>
            <a:off x="0" y="1502633"/>
            <a:ext cx="9144000" cy="1198529"/>
          </a:xfrm>
          <a:prstGeom prst="rect">
            <a:avLst/>
          </a:prstGeom>
          <a:solidFill>
            <a:srgbClr val="103A7F"/>
          </a:solidFill>
        </p:spPr>
        <p:txBody>
          <a:bodyPr anchor="ctr">
            <a:noAutofit/>
          </a:bodyPr>
          <a:lstStyle>
            <a:lvl1pPr marL="684000">
              <a:defRPr sz="3200" b="0" cap="all" baseline="0">
                <a:solidFill>
                  <a:schemeClr val="bg2"/>
                </a:solidFill>
                <a:latin typeface="+mn-lt"/>
                <a:cs typeface="Frutiger 57 Condensed"/>
              </a:defRPr>
            </a:lvl1pPr>
          </a:lstStyle>
          <a:p>
            <a:r>
              <a:rPr lang="de-DE" dirty="0"/>
              <a:t>Mastertitelformat bearbeiten</a:t>
            </a:r>
            <a:endParaRPr lang="en-US" dirty="0"/>
          </a:p>
        </p:txBody>
      </p:sp>
    </p:spTree>
    <p:extLst>
      <p:ext uri="{BB962C8B-B14F-4D97-AF65-F5344CB8AC3E}">
        <p14:creationId xmlns:p14="http://schemas.microsoft.com/office/powerpoint/2010/main" val="330650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mn-lt"/>
              </a:defRPr>
            </a:lvl1pPr>
          </a:lstStyle>
          <a:p>
            <a:r>
              <a:rPr lang="de-DE" dirty="0"/>
              <a:t>MASTERTITELFORMAT BEARBEITEN</a:t>
            </a:r>
            <a:endParaRPr lang="en-US" dirty="0"/>
          </a:p>
        </p:txBody>
      </p:sp>
      <p:sp>
        <p:nvSpPr>
          <p:cNvPr id="3" name="Content Placeholder 2"/>
          <p:cNvSpPr>
            <a:spLocks noGrp="1"/>
          </p:cNvSpPr>
          <p:nvPr>
            <p:ph idx="1"/>
          </p:nvPr>
        </p:nvSpPr>
        <p:spPr/>
        <p:txBody>
          <a:bodyPr>
            <a:normAutofit/>
          </a:bodyPr>
          <a:lstStyle>
            <a:lvl1pPr>
              <a:defRPr sz="1800">
                <a:latin typeface="+mn-lt"/>
              </a:defRPr>
            </a:lvl1pPr>
            <a:lvl2pPr>
              <a:defRPr sz="1600">
                <a:latin typeface="+mn-lt"/>
              </a:defRPr>
            </a:lvl2pPr>
            <a:lvl3pPr>
              <a:defRPr sz="1400">
                <a:latin typeface="+mn-lt"/>
              </a:defRPr>
            </a:lvl3pPr>
            <a:lvl4pPr>
              <a:defRPr sz="1200">
                <a:latin typeface="+mn-lt"/>
              </a:defRPr>
            </a:lvl4pPr>
            <a:lvl5pPr>
              <a:defRPr sz="1100">
                <a:latin typeface="+mn-lt"/>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8"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103A7F"/>
                </a:solidFill>
                <a:latin typeface="+mn-lt"/>
              </a:defRPr>
            </a:lvl1pPr>
          </a:lstStyle>
          <a:p>
            <a:r>
              <a:rPr lang="de-DE" dirty="0"/>
              <a:t>01 Titel des Kapitels/Abschnitts</a:t>
            </a:r>
          </a:p>
        </p:txBody>
      </p:sp>
      <p:sp>
        <p:nvSpPr>
          <p:cNvPr id="20"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solidFill>
                  <a:srgbClr val="4E4E4E"/>
                </a:solidFill>
                <a:latin typeface="+mn-lt"/>
              </a:defRPr>
            </a:lvl1pPr>
          </a:lstStyle>
          <a:p>
            <a:pPr lvl="0"/>
            <a:r>
              <a:rPr lang="de-DE" dirty="0"/>
              <a:t>Folientitel</a:t>
            </a:r>
          </a:p>
        </p:txBody>
      </p:sp>
      <p:sp>
        <p:nvSpPr>
          <p:cNvPr id="22" name="Textplatzhalter 21"/>
          <p:cNvSpPr>
            <a:spLocks noGrp="1"/>
          </p:cNvSpPr>
          <p:nvPr>
            <p:ph type="body" sz="quarter" idx="12" hasCustomPrompt="1"/>
          </p:nvPr>
        </p:nvSpPr>
        <p:spPr>
          <a:xfrm>
            <a:off x="7996238" y="92074"/>
            <a:ext cx="690562" cy="206375"/>
          </a:xfrm>
          <a:solidFill>
            <a:srgbClr val="103A7F"/>
          </a:solidFill>
        </p:spPr>
        <p:txBody>
          <a:bodyPr anchor="ctr">
            <a:noAutofit/>
          </a:bodyPr>
          <a:lstStyle>
            <a:lvl1pPr marL="0" indent="0" algn="ctr">
              <a:buNone/>
              <a:defRPr sz="1100">
                <a:solidFill>
                  <a:schemeClr val="bg2"/>
                </a:solidFill>
                <a:latin typeface="+mn-lt"/>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3446790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18"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103A7F"/>
                </a:solidFill>
                <a:latin typeface="+mn-lt"/>
              </a:defRPr>
            </a:lvl1pPr>
          </a:lstStyle>
          <a:p>
            <a:r>
              <a:rPr lang="de-DE" dirty="0"/>
              <a:t>01 Titel des Kapitels/Abschnitts</a:t>
            </a:r>
          </a:p>
        </p:txBody>
      </p:sp>
      <p:sp>
        <p:nvSpPr>
          <p:cNvPr id="20"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solidFill>
                  <a:srgbClr val="4E4E4E"/>
                </a:solidFill>
                <a:latin typeface="+mn-lt"/>
              </a:defRPr>
            </a:lvl1pPr>
          </a:lstStyle>
          <a:p>
            <a:pPr lvl="0"/>
            <a:r>
              <a:rPr lang="de-DE" dirty="0"/>
              <a:t>Folientitel</a:t>
            </a:r>
          </a:p>
        </p:txBody>
      </p:sp>
      <p:sp>
        <p:nvSpPr>
          <p:cNvPr id="22" name="Textplatzhalter 21"/>
          <p:cNvSpPr>
            <a:spLocks noGrp="1"/>
          </p:cNvSpPr>
          <p:nvPr>
            <p:ph type="body" sz="quarter" idx="12" hasCustomPrompt="1"/>
          </p:nvPr>
        </p:nvSpPr>
        <p:spPr>
          <a:xfrm>
            <a:off x="7996238" y="92074"/>
            <a:ext cx="690562" cy="206375"/>
          </a:xfrm>
          <a:solidFill>
            <a:srgbClr val="103A7F"/>
          </a:solidFill>
        </p:spPr>
        <p:txBody>
          <a:bodyPr anchor="ctr">
            <a:noAutofit/>
          </a:bodyPr>
          <a:lstStyle>
            <a:lvl1pPr marL="0" indent="0" algn="ctr">
              <a:buNone/>
              <a:defRPr sz="1100">
                <a:solidFill>
                  <a:schemeClr val="bg2"/>
                </a:solidFill>
                <a:latin typeface="+mn-lt"/>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191703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endParaRPr lang="en-US" dirty="0"/>
          </a:p>
        </p:txBody>
      </p:sp>
      <p:sp>
        <p:nvSpPr>
          <p:cNvPr id="3" name="Content Placeholder 2"/>
          <p:cNvSpPr>
            <a:spLocks noGrp="1"/>
          </p:cNvSpPr>
          <p:nvPr>
            <p:ph sz="half" idx="1"/>
          </p:nvPr>
        </p:nvSpPr>
        <p:spPr>
          <a:xfrm>
            <a:off x="457200" y="1673352"/>
            <a:ext cx="4038600" cy="4390846"/>
          </a:xfrm>
        </p:spPr>
        <p:txBody>
          <a:bodyPr>
            <a:normAutofit/>
          </a:bodyPr>
          <a:lstStyle>
            <a:lvl1pPr>
              <a:defRPr sz="1800"/>
            </a:lvl1pPr>
            <a:lvl2pPr>
              <a:defRPr sz="1600"/>
            </a:lvl2pPr>
            <a:lvl3pPr>
              <a:defRPr sz="1400"/>
            </a:lvl3pPr>
            <a:lvl4pPr>
              <a:defRPr sz="1200"/>
            </a:lvl4pPr>
            <a:lvl5pPr>
              <a:defRPr sz="11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48200" y="1673352"/>
            <a:ext cx="4038600" cy="4390846"/>
          </a:xfrm>
        </p:spPr>
        <p:txBody>
          <a:bodyPr>
            <a:normAutofit/>
          </a:bodyPr>
          <a:lstStyle>
            <a:lvl1pPr>
              <a:defRPr sz="1800"/>
            </a:lvl1pPr>
            <a:lvl2pPr>
              <a:defRPr sz="1600"/>
            </a:lvl2pPr>
            <a:lvl3pPr>
              <a:defRPr sz="1400"/>
            </a:lvl3pPr>
            <a:lvl4pPr>
              <a:defRPr sz="1200"/>
            </a:lvl4pPr>
            <a:lvl5pPr>
              <a:defRPr sz="11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dirty="0"/>
              <a:t>01 Titel des Kapitels/Abschnitts</a:t>
            </a:r>
          </a:p>
        </p:txBody>
      </p:sp>
      <p:sp>
        <p:nvSpPr>
          <p:cNvPr id="15"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dirty="0"/>
              <a:t>Folientitel</a:t>
            </a:r>
          </a:p>
        </p:txBody>
      </p:sp>
      <p:sp>
        <p:nvSpPr>
          <p:cNvPr id="16"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311948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e-DE" dirty="0"/>
              <a:t>MASTERTITELFORMAT BEARBEITEN</a:t>
            </a:r>
            <a:endParaRPr lang="en-US" dirty="0"/>
          </a:p>
        </p:txBody>
      </p:sp>
      <p:sp>
        <p:nvSpPr>
          <p:cNvPr id="3" name="Text Placeholder 2"/>
          <p:cNvSpPr>
            <a:spLocks noGrp="1"/>
          </p:cNvSpPr>
          <p:nvPr>
            <p:ph type="body" idx="1" hasCustomPrompt="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Content Placeholder 3"/>
          <p:cNvSpPr>
            <a:spLocks noGrp="1"/>
          </p:cNvSpPr>
          <p:nvPr>
            <p:ph sz="half" idx="2"/>
          </p:nvPr>
        </p:nvSpPr>
        <p:spPr>
          <a:xfrm>
            <a:off x="457200" y="2438400"/>
            <a:ext cx="3931920" cy="3625798"/>
          </a:xfrm>
        </p:spPr>
        <p:txBody>
          <a:bodyPr>
            <a:normAutofit/>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hasCustomPrompt="1"/>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lang="en-US" sz="2000" b="0" kern="1200" dirty="0" smtClean="0">
                <a:solidFill>
                  <a:schemeClr val="tx2"/>
                </a:solidFill>
                <a:latin typeface="Dax-Regular"/>
                <a:ea typeface="+mn-ea"/>
                <a:cs typeface="Dax-Regular"/>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Content Placeholder 5"/>
          <p:cNvSpPr>
            <a:spLocks noGrp="1"/>
          </p:cNvSpPr>
          <p:nvPr>
            <p:ph sz="quarter" idx="4"/>
          </p:nvPr>
        </p:nvSpPr>
        <p:spPr>
          <a:xfrm>
            <a:off x="4754880" y="2438400"/>
            <a:ext cx="3931920" cy="3625798"/>
          </a:xfrm>
        </p:spPr>
        <p:txBody>
          <a:bodyPr>
            <a:normAutofit/>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dirty="0"/>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dirty="0"/>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163569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endParaRPr lang="en-US" dirty="0"/>
          </a:p>
        </p:txBody>
      </p:sp>
      <p:sp>
        <p:nvSpPr>
          <p:cNvPr id="9" name="Text Placeholder 2"/>
          <p:cNvSpPr>
            <a:spLocks noGrp="1"/>
          </p:cNvSpPr>
          <p:nvPr>
            <p:ph type="body" idx="1" hasCustomPrompt="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10" name="Text Placeholder 3"/>
          <p:cNvSpPr>
            <a:spLocks noGrp="1"/>
          </p:cNvSpPr>
          <p:nvPr>
            <p:ph type="body" sz="half" idx="2"/>
          </p:nvPr>
        </p:nvSpPr>
        <p:spPr>
          <a:xfrm>
            <a:off x="457200" y="2316162"/>
            <a:ext cx="3931919" cy="373909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2"/>
          <p:cNvSpPr>
            <a:spLocks noGrp="1"/>
          </p:cNvSpPr>
          <p:nvPr>
            <p:ph type="body" idx="13" hasCustomPrompt="1"/>
          </p:nvPr>
        </p:nvSpPr>
        <p:spPr>
          <a:xfrm>
            <a:off x="4754879"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12" name="Text Placeholder 3"/>
          <p:cNvSpPr>
            <a:spLocks noGrp="1"/>
          </p:cNvSpPr>
          <p:nvPr>
            <p:ph type="body" sz="half" idx="14"/>
          </p:nvPr>
        </p:nvSpPr>
        <p:spPr>
          <a:xfrm>
            <a:off x="4754879" y="2316162"/>
            <a:ext cx="3931919" cy="373909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dirty="0"/>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dirty="0"/>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147016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11"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latin typeface="+mn-lt"/>
              </a:defRPr>
            </a:lvl1pPr>
          </a:lstStyle>
          <a:p>
            <a:r>
              <a:rPr lang="de-DE" dirty="0"/>
              <a:t>01 Titel des Kapitels/Abschnitts</a:t>
            </a:r>
          </a:p>
        </p:txBody>
      </p:sp>
      <p:sp>
        <p:nvSpPr>
          <p:cNvPr id="12"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atin typeface="+mn-lt"/>
              </a:defRPr>
            </a:lvl1pPr>
          </a:lstStyle>
          <a:p>
            <a:pPr lvl="0"/>
            <a:r>
              <a:rPr lang="de-DE" dirty="0"/>
              <a:t>Folientitel</a:t>
            </a:r>
          </a:p>
        </p:txBody>
      </p:sp>
      <p:sp>
        <p:nvSpPr>
          <p:cNvPr id="13"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latin typeface="+mn-lt"/>
              </a:defRPr>
            </a:lvl1pPr>
          </a:lstStyle>
          <a:p>
            <a:pPr lvl="0"/>
            <a:r>
              <a:rPr lang="de-DE" dirty="0"/>
              <a:t>S.</a:t>
            </a:r>
            <a:fld id="{E2529CB5-0236-F84D-A7CD-583B545EE698}" type="slidenum">
              <a:rPr lang="de-DE" smtClean="0"/>
              <a:pPr lvl="0"/>
              <a:t>‹Nr.›</a:t>
            </a:fld>
            <a:endParaRPr lang="de-DE" dirty="0"/>
          </a:p>
        </p:txBody>
      </p:sp>
      <p:sp>
        <p:nvSpPr>
          <p:cNvPr id="3" name="Textfeld 2">
            <a:extLst>
              <a:ext uri="{FF2B5EF4-FFF2-40B4-BE49-F238E27FC236}">
                <a16:creationId xmlns:a16="http://schemas.microsoft.com/office/drawing/2014/main" id="{C805389C-8075-76D6-9DFD-2374C732F7EE}"/>
              </a:ext>
            </a:extLst>
          </p:cNvPr>
          <p:cNvSpPr txBox="1"/>
          <p:nvPr userDrawn="1"/>
        </p:nvSpPr>
        <p:spPr>
          <a:xfrm>
            <a:off x="1716881" y="2162552"/>
            <a:ext cx="5710238" cy="584775"/>
          </a:xfrm>
          <a:prstGeom prst="rect">
            <a:avLst/>
          </a:prstGeom>
          <a:noFill/>
        </p:spPr>
        <p:txBody>
          <a:bodyPr wrap="square">
            <a:spAutoFit/>
          </a:bodyPr>
          <a:lstStyle/>
          <a:p>
            <a:r>
              <a:rPr lang="de-DE" sz="3200" dirty="0">
                <a:solidFill>
                  <a:srgbClr val="4E4E4E"/>
                </a:solidFill>
              </a:rPr>
              <a:t>Vielen Dank für Ihr Interesse!</a:t>
            </a:r>
          </a:p>
        </p:txBody>
      </p:sp>
      <p:sp>
        <p:nvSpPr>
          <p:cNvPr id="5" name="Bildplatzhalter 4">
            <a:extLst>
              <a:ext uri="{FF2B5EF4-FFF2-40B4-BE49-F238E27FC236}">
                <a16:creationId xmlns:a16="http://schemas.microsoft.com/office/drawing/2014/main" id="{3E693C8B-C1A9-8196-3EB4-659912A886EE}"/>
              </a:ext>
            </a:extLst>
          </p:cNvPr>
          <p:cNvSpPr>
            <a:spLocks noGrp="1"/>
          </p:cNvSpPr>
          <p:nvPr>
            <p:ph type="pic" sz="quarter" idx="13" hasCustomPrompt="1"/>
          </p:nvPr>
        </p:nvSpPr>
        <p:spPr>
          <a:xfrm>
            <a:off x="1819623" y="3274229"/>
            <a:ext cx="1592263" cy="1377950"/>
          </a:xfrm>
        </p:spPr>
        <p:txBody>
          <a:bodyPr/>
          <a:lstStyle>
            <a:lvl1pPr marL="0" indent="0">
              <a:buNone/>
              <a:defRPr/>
            </a:lvl1pPr>
          </a:lstStyle>
          <a:p>
            <a:r>
              <a:rPr lang="de-DE" dirty="0"/>
              <a:t>Ihr Logo</a:t>
            </a:r>
          </a:p>
        </p:txBody>
      </p:sp>
      <p:sp>
        <p:nvSpPr>
          <p:cNvPr id="7" name="Textplatzhalter 6">
            <a:extLst>
              <a:ext uri="{FF2B5EF4-FFF2-40B4-BE49-F238E27FC236}">
                <a16:creationId xmlns:a16="http://schemas.microsoft.com/office/drawing/2014/main" id="{480153F6-E8E9-55DD-B466-8A4FD4B08576}"/>
              </a:ext>
            </a:extLst>
          </p:cNvPr>
          <p:cNvSpPr>
            <a:spLocks noGrp="1"/>
          </p:cNvSpPr>
          <p:nvPr>
            <p:ph type="body" sz="quarter" idx="14" hasCustomPrompt="1"/>
          </p:nvPr>
        </p:nvSpPr>
        <p:spPr>
          <a:xfrm>
            <a:off x="1819275" y="4797425"/>
            <a:ext cx="3687763" cy="976313"/>
          </a:xfrm>
        </p:spPr>
        <p:txBody>
          <a:bodyPr/>
          <a:lstStyle>
            <a:lvl1pPr marL="0" indent="0">
              <a:buNone/>
              <a:defRPr/>
            </a:lvl1pPr>
          </a:lstStyle>
          <a:p>
            <a:pPr lvl="0"/>
            <a:r>
              <a:rPr lang="de-DE" dirty="0"/>
              <a:t>Weitere Informationen unter:</a:t>
            </a:r>
          </a:p>
          <a:p>
            <a:pPr lvl="0"/>
            <a:r>
              <a:rPr lang="de-DE" dirty="0"/>
              <a:t>www.dnbgf.de</a:t>
            </a:r>
          </a:p>
        </p:txBody>
      </p:sp>
    </p:spTree>
    <p:extLst>
      <p:ext uri="{BB962C8B-B14F-4D97-AF65-F5344CB8AC3E}">
        <p14:creationId xmlns:p14="http://schemas.microsoft.com/office/powerpoint/2010/main" val="3567977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 mit Beschriftung">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00" y="1296916"/>
            <a:ext cx="5715000" cy="4758338"/>
          </a:xfrm>
        </p:spPr>
        <p:txBody>
          <a:bodyPr>
            <a:normAutofit/>
          </a:bodyPr>
          <a:lstStyle>
            <a:lvl1pPr>
              <a:defRPr sz="1800">
                <a:latin typeface="+mn-lt"/>
              </a:defRPr>
            </a:lvl1pPr>
            <a:lvl2pPr>
              <a:defRPr sz="1600">
                <a:latin typeface="+mn-lt"/>
              </a:defRPr>
            </a:lvl2pPr>
            <a:lvl3pPr>
              <a:defRPr sz="1400">
                <a:latin typeface="+mn-lt"/>
              </a:defRPr>
            </a:lvl3pPr>
            <a:lvl4pPr>
              <a:defRPr sz="1200">
                <a:latin typeface="+mn-lt"/>
              </a:defRPr>
            </a:lvl4pPr>
            <a:lvl5pPr>
              <a:defRPr sz="1100">
                <a:latin typeface="+mn-lt"/>
              </a:defRPr>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3" name="Title 1"/>
          <p:cNvSpPr>
            <a:spLocks noGrp="1"/>
          </p:cNvSpPr>
          <p:nvPr>
            <p:ph type="title" hasCustomPrompt="1"/>
          </p:nvPr>
        </p:nvSpPr>
        <p:spPr>
          <a:xfrm>
            <a:off x="457199" y="792080"/>
            <a:ext cx="8229599" cy="504836"/>
          </a:xfrm>
        </p:spPr>
        <p:txBody>
          <a:bodyPr anchor="t">
            <a:noAutofit/>
          </a:bodyPr>
          <a:lstStyle>
            <a:lvl1pPr algn="l">
              <a:defRPr sz="2400" b="0">
                <a:latin typeface="+mn-lt"/>
              </a:defRPr>
            </a:lvl1pPr>
          </a:lstStyle>
          <a:p>
            <a:r>
              <a:rPr lang="de-DE" dirty="0"/>
              <a:t>MASTERTITELFORMAT BEARBEITEN</a:t>
            </a:r>
            <a:endParaRPr lang="en-US" dirty="0"/>
          </a:p>
        </p:txBody>
      </p:sp>
      <p:sp>
        <p:nvSpPr>
          <p:cNvPr id="14" name="Text Placeholder 3"/>
          <p:cNvSpPr>
            <a:spLocks noGrp="1"/>
          </p:cNvSpPr>
          <p:nvPr>
            <p:ph type="body" sz="half" idx="2"/>
          </p:nvPr>
        </p:nvSpPr>
        <p:spPr>
          <a:xfrm>
            <a:off x="457201" y="1296916"/>
            <a:ext cx="2139696" cy="4758339"/>
          </a:xfrm>
        </p:spPr>
        <p:txBody>
          <a:bodyPr>
            <a:normAutofit/>
          </a:bodyPr>
          <a:lstStyle>
            <a:lvl1pPr marL="0" indent="0">
              <a:buNone/>
              <a:defRPr sz="18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latin typeface="+mn-lt"/>
              </a:defRPr>
            </a:lvl1pPr>
          </a:lstStyle>
          <a:p>
            <a:r>
              <a:rPr lang="de-DE" dirty="0"/>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atin typeface="+mn-lt"/>
              </a:defRPr>
            </a:lvl1pPr>
          </a:lstStyle>
          <a:p>
            <a:pPr lvl="0"/>
            <a:r>
              <a:rPr lang="de-DE" dirty="0"/>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latin typeface="+mn-lt"/>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2006748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Beschriftun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858610" y="1296916"/>
            <a:ext cx="5828189" cy="4758339"/>
          </a:xfrm>
          <a:solidFill>
            <a:schemeClr val="bg2"/>
          </a:solidFill>
          <a:ln w="76200">
            <a:noFill/>
            <a:miter lim="800000"/>
          </a:ln>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11" name="Title 1"/>
          <p:cNvSpPr>
            <a:spLocks noGrp="1"/>
          </p:cNvSpPr>
          <p:nvPr>
            <p:ph type="title" hasCustomPrompt="1"/>
          </p:nvPr>
        </p:nvSpPr>
        <p:spPr>
          <a:xfrm>
            <a:off x="457199" y="792080"/>
            <a:ext cx="8229599" cy="504836"/>
          </a:xfrm>
        </p:spPr>
        <p:txBody>
          <a:bodyPr anchor="t">
            <a:noAutofit/>
          </a:bodyPr>
          <a:lstStyle>
            <a:lvl1pPr algn="l">
              <a:defRPr sz="2400" b="0"/>
            </a:lvl1pPr>
          </a:lstStyle>
          <a:p>
            <a:r>
              <a:rPr lang="de-DE" dirty="0"/>
              <a:t>MASTERTITELFORMAT BEARBEITEN</a:t>
            </a:r>
            <a:endParaRPr lang="en-US" dirty="0"/>
          </a:p>
        </p:txBody>
      </p:sp>
      <p:sp>
        <p:nvSpPr>
          <p:cNvPr id="12" name="Text Placeholder 3"/>
          <p:cNvSpPr>
            <a:spLocks noGrp="1"/>
          </p:cNvSpPr>
          <p:nvPr>
            <p:ph type="body" sz="half" idx="2"/>
          </p:nvPr>
        </p:nvSpPr>
        <p:spPr>
          <a:xfrm>
            <a:off x="457201" y="1296916"/>
            <a:ext cx="2139696" cy="475833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dirty="0"/>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dirty="0"/>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dirty="0"/>
              <a:t>S.</a:t>
            </a:r>
            <a:fld id="{E2529CB5-0236-F84D-A7CD-583B545EE698}" type="slidenum">
              <a:rPr lang="de-DE" smtClean="0"/>
              <a:pPr lvl="0"/>
              <a:t>‹Nr.›</a:t>
            </a:fld>
            <a:endParaRPr lang="de-DE" dirty="0"/>
          </a:p>
        </p:txBody>
      </p:sp>
    </p:spTree>
    <p:extLst>
      <p:ext uri="{BB962C8B-B14F-4D97-AF65-F5344CB8AC3E}">
        <p14:creationId xmlns:p14="http://schemas.microsoft.com/office/powerpoint/2010/main" val="2384780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theme" Target="../theme/theme4.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de-DE" dirty="0"/>
              <a:t>MASTERTITELFORMAT BEARBEITEN</a:t>
            </a:r>
            <a:endParaRPr lang="en-US" dirty="0"/>
          </a:p>
        </p:txBody>
      </p:sp>
      <p:sp>
        <p:nvSpPr>
          <p:cNvPr id="3" name="Text Placeholder 2"/>
          <p:cNvSpPr>
            <a:spLocks noGrp="1"/>
          </p:cNvSpPr>
          <p:nvPr>
            <p:ph type="body" idx="1"/>
          </p:nvPr>
        </p:nvSpPr>
        <p:spPr>
          <a:xfrm>
            <a:off x="457200" y="1600200"/>
            <a:ext cx="8229600" cy="4450254"/>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cxnSp>
        <p:nvCxnSpPr>
          <p:cNvPr id="9" name="Gerade Verbindung 8"/>
          <p:cNvCxnSpPr/>
          <p:nvPr/>
        </p:nvCxnSpPr>
        <p:spPr>
          <a:xfrm>
            <a:off x="457200" y="297338"/>
            <a:ext cx="8229599" cy="0"/>
          </a:xfrm>
          <a:prstGeom prst="line">
            <a:avLst/>
          </a:prstGeom>
          <a:ln w="6350" cmpd="sng">
            <a:solidFill>
              <a:srgbClr val="103A7F"/>
            </a:solidFill>
          </a:ln>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a:off x="457200" y="91621"/>
            <a:ext cx="8229599" cy="0"/>
          </a:xfrm>
          <a:prstGeom prst="line">
            <a:avLst/>
          </a:prstGeom>
          <a:ln w="6350" cmpd="sng">
            <a:solidFill>
              <a:srgbClr val="103A7F"/>
            </a:solidFill>
          </a:ln>
        </p:spPr>
        <p:style>
          <a:lnRef idx="2">
            <a:schemeClr val="accent1"/>
          </a:lnRef>
          <a:fillRef idx="0">
            <a:schemeClr val="accent1"/>
          </a:fillRef>
          <a:effectRef idx="1">
            <a:schemeClr val="accent1"/>
          </a:effectRef>
          <a:fontRef idx="minor">
            <a:schemeClr val="tx1"/>
          </a:fontRef>
        </p:style>
      </p:cxnSp>
      <p:pic>
        <p:nvPicPr>
          <p:cNvPr id="13" name="Bild 12" descr="DNBGF-Standardlogo-CMYK.pdf"/>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457200" y="6049272"/>
            <a:ext cx="859179" cy="550656"/>
          </a:xfrm>
          <a:prstGeom prst="rect">
            <a:avLst/>
          </a:prstGeom>
        </p:spPr>
      </p:pic>
      <p:cxnSp>
        <p:nvCxnSpPr>
          <p:cNvPr id="14" name="Gerade Verbindung 13"/>
          <p:cNvCxnSpPr/>
          <p:nvPr/>
        </p:nvCxnSpPr>
        <p:spPr>
          <a:xfrm>
            <a:off x="457200" y="6064564"/>
            <a:ext cx="8229599" cy="0"/>
          </a:xfrm>
          <a:prstGeom prst="line">
            <a:avLst/>
          </a:prstGeom>
          <a:ln w="6350" cmpd="sng">
            <a:solidFill>
              <a:schemeClr val="tx2"/>
            </a:solidFill>
          </a:ln>
        </p:spPr>
        <p:style>
          <a:lnRef idx="2">
            <a:schemeClr val="accent1"/>
          </a:lnRef>
          <a:fillRef idx="0">
            <a:schemeClr val="accent1"/>
          </a:fillRef>
          <a:effectRef idx="1">
            <a:schemeClr val="accent1"/>
          </a:effectRef>
          <a:fontRef idx="minor">
            <a:schemeClr val="tx1"/>
          </a:fontRef>
        </p:style>
      </p:cxnSp>
      <p:pic>
        <p:nvPicPr>
          <p:cNvPr id="6" name="Grafik 5">
            <a:extLst>
              <a:ext uri="{FF2B5EF4-FFF2-40B4-BE49-F238E27FC236}">
                <a16:creationId xmlns:a16="http://schemas.microsoft.com/office/drawing/2014/main" id="{47CD2785-8F1A-5660-0330-BD3D57C57461}"/>
              </a:ext>
            </a:extLst>
          </p:cNvPr>
          <p:cNvPicPr>
            <a:picLocks noChangeAspect="1"/>
          </p:cNvPicPr>
          <p:nvPr userDrawn="1"/>
        </p:nvPicPr>
        <p:blipFill rotWithShape="1">
          <a:blip r:embed="rId12" cstate="email">
            <a:extLst>
              <a:ext uri="{28A0092B-C50C-407E-A947-70E740481C1C}">
                <a14:useLocalDpi xmlns:a14="http://schemas.microsoft.com/office/drawing/2010/main" val="0"/>
              </a:ext>
            </a:extLst>
          </a:blip>
          <a:srcRect t="6639"/>
          <a:stretch/>
        </p:blipFill>
        <p:spPr>
          <a:xfrm>
            <a:off x="3830946" y="6075172"/>
            <a:ext cx="4811034" cy="598541"/>
          </a:xfrm>
          <a:prstGeom prst="rect">
            <a:avLst/>
          </a:prstGeom>
        </p:spPr>
      </p:pic>
    </p:spTree>
    <p:extLst>
      <p:ext uri="{BB962C8B-B14F-4D97-AF65-F5344CB8AC3E}">
        <p14:creationId xmlns:p14="http://schemas.microsoft.com/office/powerpoint/2010/main" val="4014314298"/>
      </p:ext>
    </p:extLst>
  </p:cSld>
  <p:clrMap bg1="lt1" tx1="dk1" bg2="lt2" tx2="dk2" accent1="accent1" accent2="accent2" accent3="accent3" accent4="accent4" accent5="accent5" accent6="accent6" hlink="hlink" folHlink="folHlink"/>
  <p:sldLayoutIdLst>
    <p:sldLayoutId id="2147483985" r:id="rId1"/>
    <p:sldLayoutId id="2147483974" r:id="rId2"/>
    <p:sldLayoutId id="2147483997" r:id="rId3"/>
    <p:sldLayoutId id="2147483976" r:id="rId4"/>
    <p:sldLayoutId id="2147483977" r:id="rId5"/>
    <p:sldLayoutId id="2147483978" r:id="rId6"/>
    <p:sldLayoutId id="2147483979" r:id="rId7"/>
    <p:sldLayoutId id="2147483980" r:id="rId8"/>
    <p:sldLayoutId id="2147483981" r:id="rId9"/>
  </p:sldLayoutIdLst>
  <p:hf sldNum="0" hdr="0" ftr="0" dt="0"/>
  <p:txStyles>
    <p:titleStyle>
      <a:lvl1pPr algn="l" defTabSz="914400" rtl="0" eaLnBrk="1" latinLnBrk="0" hangingPunct="1">
        <a:spcBef>
          <a:spcPct val="0"/>
        </a:spcBef>
        <a:buNone/>
        <a:defRPr sz="3200" kern="1200" spc="-100" baseline="0">
          <a:solidFill>
            <a:srgbClr val="103A7F"/>
          </a:solidFill>
          <a:latin typeface="+mn-lt"/>
          <a:ea typeface="+mj-ea"/>
          <a:cs typeface="Frutiger 57 Condensed"/>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rgbClr val="4E4E4E"/>
          </a:solidFill>
          <a:latin typeface="+mn-lt"/>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rgbClr val="4E4E4E"/>
          </a:solidFill>
          <a:latin typeface="+mn-lt"/>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rgbClr val="4E4E4E"/>
          </a:solidFill>
          <a:latin typeface="+mn-lt"/>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200" kern="1200">
          <a:solidFill>
            <a:srgbClr val="4E4E4E"/>
          </a:solidFill>
          <a:latin typeface="+mn-lt"/>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rgbClr val="4E4E4E"/>
          </a:solidFill>
          <a:latin typeface="+mn-lt"/>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de-DE" dirty="0"/>
              <a:t>MASTERTITELFORMAT BEARBEITEN</a:t>
            </a:r>
            <a:endParaRPr lang="en-US" dirty="0"/>
          </a:p>
        </p:txBody>
      </p:sp>
      <p:sp>
        <p:nvSpPr>
          <p:cNvPr id="3" name="Text Placeholder 2"/>
          <p:cNvSpPr>
            <a:spLocks noGrp="1"/>
          </p:cNvSpPr>
          <p:nvPr>
            <p:ph type="body" idx="1"/>
          </p:nvPr>
        </p:nvSpPr>
        <p:spPr>
          <a:xfrm>
            <a:off x="457200" y="1600200"/>
            <a:ext cx="8229600" cy="4450254"/>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cxnSp>
        <p:nvCxnSpPr>
          <p:cNvPr id="9" name="Gerade Verbindung 8"/>
          <p:cNvCxnSpPr/>
          <p:nvPr/>
        </p:nvCxnSpPr>
        <p:spPr>
          <a:xfrm>
            <a:off x="457200" y="297338"/>
            <a:ext cx="8229599" cy="0"/>
          </a:xfrm>
          <a:prstGeom prst="line">
            <a:avLst/>
          </a:prstGeom>
          <a:ln w="6350" cmpd="sng">
            <a:solidFill>
              <a:srgbClr val="103A7F"/>
            </a:solidFill>
          </a:ln>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a:off x="457200" y="91621"/>
            <a:ext cx="8229599" cy="0"/>
          </a:xfrm>
          <a:prstGeom prst="line">
            <a:avLst/>
          </a:prstGeom>
          <a:ln w="6350" cmpd="sng">
            <a:solidFill>
              <a:srgbClr val="103A7F"/>
            </a:solidFill>
          </a:ln>
        </p:spPr>
        <p:style>
          <a:lnRef idx="2">
            <a:schemeClr val="accent1"/>
          </a:lnRef>
          <a:fillRef idx="0">
            <a:schemeClr val="accent1"/>
          </a:fillRef>
          <a:effectRef idx="1">
            <a:schemeClr val="accent1"/>
          </a:effectRef>
          <a:fontRef idx="minor">
            <a:schemeClr val="tx1"/>
          </a:fontRef>
        </p:style>
      </p:cxnSp>
      <p:pic>
        <p:nvPicPr>
          <p:cNvPr id="13" name="Bild 12" descr="DNBGF-Standardlogo-CMYK.pdf"/>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347556" y="6050454"/>
            <a:ext cx="1260000" cy="807546"/>
          </a:xfrm>
          <a:prstGeom prst="rect">
            <a:avLst/>
          </a:prstGeom>
        </p:spPr>
      </p:pic>
      <p:cxnSp>
        <p:nvCxnSpPr>
          <p:cNvPr id="14" name="Gerade Verbindung 13"/>
          <p:cNvCxnSpPr/>
          <p:nvPr/>
        </p:nvCxnSpPr>
        <p:spPr>
          <a:xfrm>
            <a:off x="457200" y="6064564"/>
            <a:ext cx="8229599" cy="0"/>
          </a:xfrm>
          <a:prstGeom prst="line">
            <a:avLst/>
          </a:prstGeom>
          <a:ln w="6350" cmpd="sng">
            <a:solidFill>
              <a:schemeClr val="tx2"/>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77207626"/>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Lst>
  <p:hf sldNum="0" hdr="0" ftr="0" dt="0"/>
  <p:txStyles>
    <p:titleStyle>
      <a:lvl1pPr algn="l" defTabSz="914400" rtl="0" eaLnBrk="1" latinLnBrk="0" hangingPunct="1">
        <a:spcBef>
          <a:spcPct val="0"/>
        </a:spcBef>
        <a:buNone/>
        <a:defRPr sz="3200" kern="1200" spc="0" baseline="0">
          <a:solidFill>
            <a:srgbClr val="103A7F"/>
          </a:solidFill>
          <a:latin typeface="+mn-lt"/>
          <a:ea typeface="+mj-ea"/>
          <a:cs typeface="Frutiger 57 Condensed"/>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rgbClr val="4E4E4E"/>
          </a:solidFill>
          <a:latin typeface="+mn-lt"/>
          <a:ea typeface="+mn-ea"/>
          <a:cs typeface="Algerian" pitchFamily="82" charset="0"/>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rgbClr val="4E4E4E"/>
          </a:solidFill>
          <a:latin typeface="+mn-lt"/>
          <a:ea typeface="+mn-ea"/>
          <a:cs typeface="Algerian" pitchFamily="82" charset="0"/>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rgbClr val="4E4E4E"/>
          </a:solidFill>
          <a:latin typeface="+mn-lt"/>
          <a:ea typeface="+mn-ea"/>
          <a:cs typeface="Algerian" pitchFamily="82" charset="0"/>
        </a:defRPr>
      </a:lvl3pPr>
      <a:lvl4pPr marL="1005840" indent="-182880" algn="l" defTabSz="914400" rtl="0" eaLnBrk="1" latinLnBrk="0" hangingPunct="1">
        <a:spcBef>
          <a:spcPct val="20000"/>
        </a:spcBef>
        <a:buClr>
          <a:schemeClr val="accent1"/>
        </a:buClr>
        <a:buFont typeface="Arial" pitchFamily="34" charset="0"/>
        <a:buChar char="•"/>
        <a:defRPr sz="1200" kern="1200">
          <a:solidFill>
            <a:srgbClr val="4E4E4E"/>
          </a:solidFill>
          <a:latin typeface="+mn-lt"/>
          <a:ea typeface="+mn-ea"/>
          <a:cs typeface="Algerian" pitchFamily="82" charset="0"/>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rgbClr val="4E4E4E"/>
          </a:solidFill>
          <a:latin typeface="+mn-lt"/>
          <a:ea typeface="+mn-ea"/>
          <a:cs typeface="Algerian" pitchFamily="82" charset="0"/>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Bild 2" descr="DNBGF-Standardlogo-CMYK.pd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7128" y="4704438"/>
            <a:ext cx="2160000" cy="1384365"/>
          </a:xfrm>
          <a:prstGeom prst="rect">
            <a:avLst/>
          </a:prstGeom>
        </p:spPr>
      </p:pic>
    </p:spTree>
    <p:extLst>
      <p:ext uri="{BB962C8B-B14F-4D97-AF65-F5344CB8AC3E}">
        <p14:creationId xmlns:p14="http://schemas.microsoft.com/office/powerpoint/2010/main" val="790822797"/>
      </p:ext>
    </p:extLst>
  </p:cSld>
  <p:clrMap bg1="lt1" tx1="dk1" bg2="lt2" tx2="dk2" accent1="accent1" accent2="accent2" accent3="accent3" accent4="accent4" accent5="accent5" accent6="accent6" hlink="hlink" folHlink="folHlink"/>
  <p:sldLayoutIdLst>
    <p:sldLayoutId id="2147483996" r:id="rId1"/>
  </p:sldLayoutIdLst>
  <p:hf sldNum="0" hdr="0" ftr="0" dt="0"/>
  <p:txStyles>
    <p:titleStyle>
      <a:lvl1pPr algn="l" defTabSz="914400" rtl="0" eaLnBrk="1" latinLnBrk="0" hangingPunct="1">
        <a:spcBef>
          <a:spcPct val="0"/>
        </a:spcBef>
        <a:buNone/>
        <a:defRPr sz="3200" kern="1200" spc="-100" baseline="0">
          <a:solidFill>
            <a:schemeClr val="tx2"/>
          </a:solidFill>
          <a:latin typeface="Frutiger 57 Condensed"/>
          <a:ea typeface="+mj-ea"/>
          <a:cs typeface="Frutiger 57 Condensed"/>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Dax-Regular"/>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Dax-Regular"/>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Dax-Regular"/>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Dax-Regular"/>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Dax-Regular"/>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Bild 3" descr="DNBGF-erweitertes-Logo-CMYK.pd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7128" y="4695494"/>
            <a:ext cx="2182056" cy="1666297"/>
          </a:xfrm>
          <a:prstGeom prst="rect">
            <a:avLst/>
          </a:prstGeom>
        </p:spPr>
      </p:pic>
    </p:spTree>
    <p:extLst>
      <p:ext uri="{BB962C8B-B14F-4D97-AF65-F5344CB8AC3E}">
        <p14:creationId xmlns:p14="http://schemas.microsoft.com/office/powerpoint/2010/main" val="1988244757"/>
      </p:ext>
    </p:extLst>
  </p:cSld>
  <p:clrMap bg1="lt1" tx1="dk1" bg2="lt2" tx2="dk2" accent1="accent1" accent2="accent2" accent3="accent3" accent4="accent4" accent5="accent5" accent6="accent6" hlink="hlink" folHlink="folHlink"/>
  <p:sldLayoutIdLst>
    <p:sldLayoutId id="2147483987" r:id="rId1"/>
  </p:sldLayoutIdLst>
  <p:hf sldNum="0" hdr="0" ftr="0" dt="0"/>
  <p:txStyles>
    <p:titleStyle>
      <a:lvl1pPr algn="l" defTabSz="914400" rtl="0" eaLnBrk="1" latinLnBrk="0" hangingPunct="1">
        <a:spcBef>
          <a:spcPct val="0"/>
        </a:spcBef>
        <a:buNone/>
        <a:defRPr sz="3200" kern="1200" spc="-100" baseline="0">
          <a:solidFill>
            <a:schemeClr val="tx2"/>
          </a:solidFill>
          <a:latin typeface="Frutiger 57 Condensed"/>
          <a:ea typeface="+mj-ea"/>
          <a:cs typeface="Frutiger 57 Condensed"/>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Dax-Regular"/>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Dax-Regular"/>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Dax-Regular"/>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Dax-Regular"/>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Dax-Regular"/>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r>
              <a:rPr lang="de-DE" dirty="0"/>
              <a:t>Gemeinsam stark für KMU mit Visionen</a:t>
            </a:r>
          </a:p>
        </p:txBody>
      </p:sp>
      <p:sp>
        <p:nvSpPr>
          <p:cNvPr id="3" name="Textplatzhalter 2"/>
          <p:cNvSpPr>
            <a:spLocks noGrp="1"/>
          </p:cNvSpPr>
          <p:nvPr>
            <p:ph type="body" sz="quarter" idx="10"/>
          </p:nvPr>
        </p:nvSpPr>
        <p:spPr/>
        <p:txBody>
          <a:bodyPr/>
          <a:lstStyle/>
          <a:p>
            <a:r>
              <a:rPr lang="de-DE" dirty="0">
                <a:solidFill>
                  <a:srgbClr val="777877"/>
                </a:solidFill>
              </a:rPr>
              <a:t>Datum einfügen</a:t>
            </a:r>
          </a:p>
        </p:txBody>
      </p:sp>
      <p:sp>
        <p:nvSpPr>
          <p:cNvPr id="4" name="Titel 3"/>
          <p:cNvSpPr>
            <a:spLocks noGrp="1"/>
          </p:cNvSpPr>
          <p:nvPr>
            <p:ph type="ctrTitle"/>
          </p:nvPr>
        </p:nvSpPr>
        <p:spPr/>
        <p:txBody>
          <a:bodyPr/>
          <a:lstStyle/>
          <a:p>
            <a:r>
              <a:rPr lang="de-DE" sz="3200" spc="0" dirty="0">
                <a:solidFill>
                  <a:schemeClr val="bg1"/>
                </a:solidFill>
                <a:ea typeface="+mj-ea"/>
                <a:cs typeface="+mj-cs"/>
              </a:rPr>
              <a:t>Visions-Workshop für </a:t>
            </a:r>
            <a:br>
              <a:rPr lang="de-DE" sz="3200" spc="0" dirty="0">
                <a:solidFill>
                  <a:schemeClr val="bg1"/>
                </a:solidFill>
                <a:ea typeface="+mj-ea"/>
                <a:cs typeface="+mj-cs"/>
              </a:rPr>
            </a:br>
            <a:r>
              <a:rPr lang="de-DE" sz="3200" spc="0" dirty="0">
                <a:solidFill>
                  <a:schemeClr val="bg1"/>
                </a:solidFill>
                <a:ea typeface="+mj-ea"/>
                <a:cs typeface="+mj-cs"/>
              </a:rPr>
              <a:t>Gesundheitsnetzwerke</a:t>
            </a:r>
            <a:endParaRPr lang="de-DE" spc="0" dirty="0">
              <a:solidFill>
                <a:schemeClr val="bg1"/>
              </a:solidFill>
            </a:endParaRPr>
          </a:p>
        </p:txBody>
      </p:sp>
    </p:spTree>
    <p:extLst>
      <p:ext uri="{BB962C8B-B14F-4D97-AF65-F5344CB8AC3E}">
        <p14:creationId xmlns:p14="http://schemas.microsoft.com/office/powerpoint/2010/main" val="2259662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pc="0" dirty="0">
                <a:solidFill>
                  <a:srgbClr val="103A7F"/>
                </a:solidFill>
              </a:rPr>
              <a:t>Visionsentwicklung</a:t>
            </a:r>
          </a:p>
        </p:txBody>
      </p:sp>
      <p:sp>
        <p:nvSpPr>
          <p:cNvPr id="3" name="Inhaltsplatzhalter 2"/>
          <p:cNvSpPr>
            <a:spLocks noGrp="1"/>
          </p:cNvSpPr>
          <p:nvPr>
            <p:ph sz="half" idx="1"/>
          </p:nvPr>
        </p:nvSpPr>
        <p:spPr/>
        <p:txBody>
          <a:bodyPr/>
          <a:lstStyle/>
          <a:p>
            <a:pPr marL="0" indent="0">
              <a:buNone/>
            </a:pPr>
            <a:r>
              <a:rPr lang="de-DE" sz="2000" b="1" dirty="0">
                <a:solidFill>
                  <a:srgbClr val="4E4E4E"/>
                </a:solidFill>
              </a:rPr>
              <a:t>The Golden Circle von Simon </a:t>
            </a:r>
            <a:r>
              <a:rPr lang="de-DE" sz="2000" b="1" dirty="0" err="1">
                <a:solidFill>
                  <a:srgbClr val="4E4E4E"/>
                </a:solidFill>
              </a:rPr>
              <a:t>Sinek</a:t>
            </a:r>
            <a:endParaRPr lang="de-DE" sz="2000" b="1" dirty="0">
              <a:solidFill>
                <a:srgbClr val="4E4E4E"/>
              </a:solidFill>
            </a:endParaRPr>
          </a:p>
          <a:p>
            <a:pPr marL="342900" lvl="1" indent="0">
              <a:buSzPct val="130000"/>
              <a:buNone/>
            </a:pPr>
            <a:endParaRPr lang="de-DE" sz="2000" b="1" dirty="0"/>
          </a:p>
          <a:p>
            <a:pPr marL="0" indent="0">
              <a:buNone/>
            </a:pPr>
            <a:r>
              <a:rPr lang="de-DE" sz="2000" b="1" dirty="0">
                <a:solidFill>
                  <a:srgbClr val="F5A934"/>
                </a:solidFill>
              </a:rPr>
              <a:t>WHY</a:t>
            </a:r>
          </a:p>
          <a:p>
            <a:pPr marL="0" indent="0">
              <a:buNone/>
            </a:pPr>
            <a:r>
              <a:rPr lang="de-DE" sz="2000" dirty="0">
                <a:solidFill>
                  <a:srgbClr val="4E4E4E"/>
                </a:solidFill>
              </a:rPr>
              <a:t>Warum und wofür machen wir das?</a:t>
            </a:r>
          </a:p>
          <a:p>
            <a:pPr marL="0" indent="0">
              <a:buNone/>
            </a:pPr>
            <a:r>
              <a:rPr lang="de-DE" sz="2000" b="1" dirty="0">
                <a:solidFill>
                  <a:srgbClr val="D34102"/>
                </a:solidFill>
              </a:rPr>
              <a:t>HOW</a:t>
            </a:r>
          </a:p>
          <a:p>
            <a:pPr marL="0" indent="0">
              <a:buNone/>
            </a:pPr>
            <a:r>
              <a:rPr lang="de-DE" sz="2000" dirty="0">
                <a:solidFill>
                  <a:srgbClr val="4E4E4E"/>
                </a:solidFill>
              </a:rPr>
              <a:t>Wie willst du dein Ziel erreichen? </a:t>
            </a:r>
          </a:p>
          <a:p>
            <a:pPr marL="0" indent="0">
              <a:buNone/>
            </a:pPr>
            <a:r>
              <a:rPr lang="de-DE" sz="2000" b="1" dirty="0">
                <a:solidFill>
                  <a:srgbClr val="103A7F"/>
                </a:solidFill>
              </a:rPr>
              <a:t>WHAT</a:t>
            </a:r>
          </a:p>
          <a:p>
            <a:pPr marL="0" indent="0">
              <a:buNone/>
            </a:pPr>
            <a:r>
              <a:rPr lang="de-DE" sz="2000" dirty="0"/>
              <a:t>Was machen WIR um unser Ziel zu erreichen?</a:t>
            </a:r>
          </a:p>
        </p:txBody>
      </p:sp>
      <p:sp>
        <p:nvSpPr>
          <p:cNvPr id="5" name="Textplatzhalter 4"/>
          <p:cNvSpPr>
            <a:spLocks noGrp="1"/>
          </p:cNvSpPr>
          <p:nvPr>
            <p:ph type="body" sz="quarter" idx="10"/>
          </p:nvPr>
        </p:nvSpPr>
        <p:spPr/>
        <p:txBody>
          <a:bodyPr/>
          <a:lstStyle/>
          <a:p>
            <a:r>
              <a:rPr lang="de-DE" sz="1200" dirty="0"/>
              <a:t>Gemeinsam stark für KMU mit Visionen</a:t>
            </a:r>
          </a:p>
        </p:txBody>
      </p:sp>
      <p:sp>
        <p:nvSpPr>
          <p:cNvPr id="6" name="Textplatzhalter 5"/>
          <p:cNvSpPr>
            <a:spLocks noGrp="1"/>
          </p:cNvSpPr>
          <p:nvPr>
            <p:ph type="body" sz="quarter" idx="11"/>
          </p:nvPr>
        </p:nvSpPr>
        <p:spPr/>
        <p:txBody>
          <a:bodyPr/>
          <a:lstStyle/>
          <a:p>
            <a:r>
              <a:rPr lang="de-DE" dirty="0"/>
              <a:t>Visionsentwicklung</a:t>
            </a:r>
          </a:p>
        </p:txBody>
      </p:sp>
      <p:sp>
        <p:nvSpPr>
          <p:cNvPr id="7" name="Textplatzhalter 6"/>
          <p:cNvSpPr>
            <a:spLocks noGrp="1"/>
          </p:cNvSpPr>
          <p:nvPr>
            <p:ph type="body" sz="quarter" idx="12"/>
          </p:nvPr>
        </p:nvSpPr>
        <p:spPr/>
        <p:txBody>
          <a:bodyPr/>
          <a:lstStyle/>
          <a:p>
            <a:r>
              <a:rPr lang="de-DE" dirty="0"/>
              <a:t>9</a:t>
            </a:r>
          </a:p>
        </p:txBody>
      </p:sp>
      <p:sp>
        <p:nvSpPr>
          <p:cNvPr id="8" name="Inhaltsplatzhalter 7">
            <a:extLst>
              <a:ext uri="{FF2B5EF4-FFF2-40B4-BE49-F238E27FC236}">
                <a16:creationId xmlns:a16="http://schemas.microsoft.com/office/drawing/2014/main" id="{6B55D10E-2B47-5967-C0EE-0F7C8D63803A}"/>
              </a:ext>
            </a:extLst>
          </p:cNvPr>
          <p:cNvSpPr>
            <a:spLocks noGrp="1"/>
          </p:cNvSpPr>
          <p:nvPr>
            <p:ph sz="half" idx="2"/>
          </p:nvPr>
        </p:nvSpPr>
        <p:spPr>
          <a:xfrm>
            <a:off x="4495800" y="1233577"/>
            <a:ext cx="4390575" cy="4390846"/>
          </a:xfrm>
          <a:prstGeom prst="ellipse">
            <a:avLst/>
          </a:prstGeom>
          <a:solidFill>
            <a:srgbClr val="103A7F"/>
          </a:solidFill>
          <a:ln>
            <a:solidFill>
              <a:srgbClr val="103A7F"/>
            </a:solidFill>
          </a:ln>
        </p:spPr>
        <p:style>
          <a:lnRef idx="1">
            <a:schemeClr val="accent1"/>
          </a:lnRef>
          <a:fillRef idx="3">
            <a:schemeClr val="accent1"/>
          </a:fillRef>
          <a:effectRef idx="2">
            <a:schemeClr val="accent1"/>
          </a:effectRef>
          <a:fontRef idx="minor">
            <a:schemeClr val="lt1"/>
          </a:fontRef>
        </p:style>
        <p:txBody>
          <a:bodyPr rtlCol="0" anchor="ctr"/>
          <a:lstStyle/>
          <a:p>
            <a:pPr marL="0" indent="0" algn="ctr">
              <a:buNone/>
            </a:pPr>
            <a:r>
              <a:rPr lang="de-DE" b="1" dirty="0">
                <a:ln w="0"/>
                <a:solidFill>
                  <a:schemeClr val="bg1"/>
                </a:solidFill>
              </a:rPr>
              <a:t>WHAT</a:t>
            </a:r>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9" name="Ellipse 8">
            <a:extLst>
              <a:ext uri="{FF2B5EF4-FFF2-40B4-BE49-F238E27FC236}">
                <a16:creationId xmlns:a16="http://schemas.microsoft.com/office/drawing/2014/main" id="{ACF34B0A-4887-6E0B-039B-3F85DF1F94C8}"/>
              </a:ext>
            </a:extLst>
          </p:cNvPr>
          <p:cNvSpPr/>
          <p:nvPr/>
        </p:nvSpPr>
        <p:spPr>
          <a:xfrm>
            <a:off x="5055561" y="1809000"/>
            <a:ext cx="3240000" cy="3240000"/>
          </a:xfrm>
          <a:prstGeom prst="ellipse">
            <a:avLst/>
          </a:prstGeom>
          <a:solidFill>
            <a:srgbClr val="D34102">
              <a:alpha val="98824"/>
            </a:srgbClr>
          </a:solidFill>
          <a:ln>
            <a:solidFill>
              <a:srgbClr val="D3410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000" b="1" dirty="0">
              <a:solidFill>
                <a:schemeClr val="tx1"/>
              </a:solidFill>
            </a:endParaRPr>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10" name="Ellipse 9">
            <a:extLst>
              <a:ext uri="{FF2B5EF4-FFF2-40B4-BE49-F238E27FC236}">
                <a16:creationId xmlns:a16="http://schemas.microsoft.com/office/drawing/2014/main" id="{DC082E7B-393B-1B0C-3AF3-039D358A6354}"/>
              </a:ext>
            </a:extLst>
          </p:cNvPr>
          <p:cNvSpPr/>
          <p:nvPr/>
        </p:nvSpPr>
        <p:spPr>
          <a:xfrm>
            <a:off x="5791087" y="2529000"/>
            <a:ext cx="1800000" cy="1800000"/>
          </a:xfrm>
          <a:prstGeom prst="ellipse">
            <a:avLst/>
          </a:prstGeom>
          <a:solidFill>
            <a:srgbClr val="F5A934"/>
          </a:solidFill>
          <a:ln>
            <a:solidFill>
              <a:srgbClr val="F5A93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2000" b="1" dirty="0">
                <a:solidFill>
                  <a:schemeClr val="bg1"/>
                </a:solidFill>
              </a:rPr>
              <a:t>WHY</a:t>
            </a:r>
          </a:p>
        </p:txBody>
      </p:sp>
      <p:sp>
        <p:nvSpPr>
          <p:cNvPr id="11" name="Textfeld 10">
            <a:extLst>
              <a:ext uri="{FF2B5EF4-FFF2-40B4-BE49-F238E27FC236}">
                <a16:creationId xmlns:a16="http://schemas.microsoft.com/office/drawing/2014/main" id="{FF6F205F-082D-D28B-B85B-5BE8285D8A1D}"/>
              </a:ext>
            </a:extLst>
          </p:cNvPr>
          <p:cNvSpPr txBox="1"/>
          <p:nvPr/>
        </p:nvSpPr>
        <p:spPr>
          <a:xfrm>
            <a:off x="6305806" y="2065018"/>
            <a:ext cx="770562" cy="369332"/>
          </a:xfrm>
          <a:prstGeom prst="rect">
            <a:avLst/>
          </a:prstGeom>
          <a:noFill/>
        </p:spPr>
        <p:txBody>
          <a:bodyPr wrap="square" rtlCol="0">
            <a:spAutoFit/>
          </a:bodyPr>
          <a:lstStyle/>
          <a:p>
            <a:r>
              <a:rPr lang="de-DE" b="1" dirty="0">
                <a:solidFill>
                  <a:schemeClr val="bg1"/>
                </a:solidFill>
              </a:rPr>
              <a:t>HOW</a:t>
            </a:r>
          </a:p>
        </p:txBody>
      </p:sp>
    </p:spTree>
    <p:extLst>
      <p:ext uri="{BB962C8B-B14F-4D97-AF65-F5344CB8AC3E}">
        <p14:creationId xmlns:p14="http://schemas.microsoft.com/office/powerpoint/2010/main" val="1767677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pc="0" dirty="0">
                <a:solidFill>
                  <a:srgbClr val="103A7F"/>
                </a:solidFill>
              </a:rPr>
              <a:t>Visionsentwicklung</a:t>
            </a:r>
          </a:p>
        </p:txBody>
      </p:sp>
      <p:sp>
        <p:nvSpPr>
          <p:cNvPr id="3" name="Inhaltsplatzhalter 2"/>
          <p:cNvSpPr>
            <a:spLocks noGrp="1"/>
          </p:cNvSpPr>
          <p:nvPr>
            <p:ph sz="half" idx="1"/>
          </p:nvPr>
        </p:nvSpPr>
        <p:spPr/>
        <p:txBody>
          <a:bodyPr/>
          <a:lstStyle/>
          <a:p>
            <a:pPr marL="0" indent="0">
              <a:buNone/>
            </a:pPr>
            <a:r>
              <a:rPr lang="de-DE" sz="2000" b="1" dirty="0">
                <a:solidFill>
                  <a:srgbClr val="4E4E4E"/>
                </a:solidFill>
              </a:rPr>
              <a:t>The Golden Circle von Simon </a:t>
            </a:r>
            <a:r>
              <a:rPr lang="de-DE" sz="2000" b="1" dirty="0" err="1">
                <a:solidFill>
                  <a:srgbClr val="4E4E4E"/>
                </a:solidFill>
              </a:rPr>
              <a:t>Sinek</a:t>
            </a:r>
            <a:endParaRPr lang="de-DE" sz="2000" b="1" dirty="0">
              <a:solidFill>
                <a:srgbClr val="4E4E4E"/>
              </a:solidFill>
            </a:endParaRPr>
          </a:p>
          <a:p>
            <a:pPr marL="342900" lvl="1" indent="0">
              <a:buSzPct val="130000"/>
              <a:buNone/>
            </a:pPr>
            <a:endParaRPr lang="de-DE" sz="2000" b="1" dirty="0"/>
          </a:p>
          <a:p>
            <a:pPr marL="0" indent="0">
              <a:buNone/>
            </a:pPr>
            <a:r>
              <a:rPr lang="de-DE" sz="2000" b="1" dirty="0">
                <a:solidFill>
                  <a:srgbClr val="F5A934"/>
                </a:solidFill>
              </a:rPr>
              <a:t>WHY</a:t>
            </a:r>
          </a:p>
          <a:p>
            <a:pPr marL="0" indent="0">
              <a:buNone/>
            </a:pPr>
            <a:r>
              <a:rPr lang="de-DE" sz="2000" dirty="0">
                <a:solidFill>
                  <a:srgbClr val="4E4E4E"/>
                </a:solidFill>
              </a:rPr>
              <a:t>Warum und wofür machen wir das?</a:t>
            </a:r>
          </a:p>
          <a:p>
            <a:pPr marL="0" indent="0">
              <a:buNone/>
            </a:pPr>
            <a:r>
              <a:rPr lang="de-DE" sz="2000" b="1" dirty="0">
                <a:solidFill>
                  <a:srgbClr val="D34102"/>
                </a:solidFill>
              </a:rPr>
              <a:t>HOW</a:t>
            </a:r>
          </a:p>
          <a:p>
            <a:pPr marL="0" indent="0">
              <a:buNone/>
            </a:pPr>
            <a:r>
              <a:rPr lang="de-DE" sz="2000" dirty="0">
                <a:solidFill>
                  <a:srgbClr val="4E4E4E"/>
                </a:solidFill>
              </a:rPr>
              <a:t>Wie willst du dein Ziel erreichen? </a:t>
            </a:r>
          </a:p>
          <a:p>
            <a:pPr marL="0" indent="0">
              <a:buNone/>
            </a:pPr>
            <a:r>
              <a:rPr lang="de-DE" sz="2000" b="1" dirty="0">
                <a:solidFill>
                  <a:srgbClr val="103A7F"/>
                </a:solidFill>
              </a:rPr>
              <a:t>WHAT</a:t>
            </a:r>
          </a:p>
          <a:p>
            <a:pPr marL="0" indent="0">
              <a:buNone/>
            </a:pPr>
            <a:r>
              <a:rPr lang="de-DE" sz="2000" dirty="0"/>
              <a:t>Was machen WIR um unser Ziel zu erreichen?</a:t>
            </a:r>
          </a:p>
        </p:txBody>
      </p:sp>
      <p:sp>
        <p:nvSpPr>
          <p:cNvPr id="5" name="Textplatzhalter 4"/>
          <p:cNvSpPr>
            <a:spLocks noGrp="1"/>
          </p:cNvSpPr>
          <p:nvPr>
            <p:ph type="body" sz="quarter" idx="10"/>
          </p:nvPr>
        </p:nvSpPr>
        <p:spPr/>
        <p:txBody>
          <a:bodyPr/>
          <a:lstStyle/>
          <a:p>
            <a:r>
              <a:rPr lang="de-DE" sz="1200" dirty="0"/>
              <a:t>Gemeinsam stark für KMU mit Visionen</a:t>
            </a:r>
          </a:p>
        </p:txBody>
      </p:sp>
      <p:sp>
        <p:nvSpPr>
          <p:cNvPr id="6" name="Textplatzhalter 5"/>
          <p:cNvSpPr>
            <a:spLocks noGrp="1"/>
          </p:cNvSpPr>
          <p:nvPr>
            <p:ph type="body" sz="quarter" idx="11"/>
          </p:nvPr>
        </p:nvSpPr>
        <p:spPr/>
        <p:txBody>
          <a:bodyPr/>
          <a:lstStyle/>
          <a:p>
            <a:r>
              <a:rPr lang="de-DE" dirty="0"/>
              <a:t>Visionsentwicklung</a:t>
            </a:r>
          </a:p>
        </p:txBody>
      </p:sp>
      <p:sp>
        <p:nvSpPr>
          <p:cNvPr id="7" name="Textplatzhalter 6"/>
          <p:cNvSpPr>
            <a:spLocks noGrp="1"/>
          </p:cNvSpPr>
          <p:nvPr>
            <p:ph type="body" sz="quarter" idx="12"/>
          </p:nvPr>
        </p:nvSpPr>
        <p:spPr/>
        <p:txBody>
          <a:bodyPr/>
          <a:lstStyle/>
          <a:p>
            <a:r>
              <a:rPr lang="de-DE" dirty="0"/>
              <a:t>10</a:t>
            </a:r>
          </a:p>
        </p:txBody>
      </p:sp>
      <p:sp>
        <p:nvSpPr>
          <p:cNvPr id="8" name="Inhaltsplatzhalter 7">
            <a:extLst>
              <a:ext uri="{FF2B5EF4-FFF2-40B4-BE49-F238E27FC236}">
                <a16:creationId xmlns:a16="http://schemas.microsoft.com/office/drawing/2014/main" id="{6B55D10E-2B47-5967-C0EE-0F7C8D63803A}"/>
              </a:ext>
            </a:extLst>
          </p:cNvPr>
          <p:cNvSpPr>
            <a:spLocks noGrp="1"/>
          </p:cNvSpPr>
          <p:nvPr>
            <p:ph sz="half" idx="2"/>
          </p:nvPr>
        </p:nvSpPr>
        <p:spPr>
          <a:xfrm>
            <a:off x="4495800" y="1233577"/>
            <a:ext cx="4390575" cy="4390846"/>
          </a:xfrm>
          <a:prstGeom prst="ellipse">
            <a:avLst/>
          </a:prstGeom>
          <a:solidFill>
            <a:srgbClr val="103A7F"/>
          </a:solidFill>
          <a:ln>
            <a:solidFill>
              <a:srgbClr val="103A7F"/>
            </a:solidFill>
          </a:ln>
        </p:spPr>
        <p:style>
          <a:lnRef idx="1">
            <a:schemeClr val="accent1"/>
          </a:lnRef>
          <a:fillRef idx="3">
            <a:schemeClr val="accent1"/>
          </a:fillRef>
          <a:effectRef idx="2">
            <a:schemeClr val="accent1"/>
          </a:effectRef>
          <a:fontRef idx="minor">
            <a:schemeClr val="lt1"/>
          </a:fontRef>
        </p:style>
        <p:txBody>
          <a:bodyPr rtlCol="0" anchor="ctr"/>
          <a:lstStyle/>
          <a:p>
            <a:pPr marL="0" indent="0" algn="ctr">
              <a:buNone/>
            </a:pPr>
            <a:r>
              <a:rPr lang="de-DE" b="1" dirty="0">
                <a:ln w="0"/>
                <a:solidFill>
                  <a:schemeClr val="bg1"/>
                </a:solidFill>
              </a:rPr>
              <a:t>WHAT</a:t>
            </a:r>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9" name="Ellipse 8">
            <a:extLst>
              <a:ext uri="{FF2B5EF4-FFF2-40B4-BE49-F238E27FC236}">
                <a16:creationId xmlns:a16="http://schemas.microsoft.com/office/drawing/2014/main" id="{ACF34B0A-4887-6E0B-039B-3F85DF1F94C8}"/>
              </a:ext>
            </a:extLst>
          </p:cNvPr>
          <p:cNvSpPr/>
          <p:nvPr/>
        </p:nvSpPr>
        <p:spPr>
          <a:xfrm>
            <a:off x="5055561" y="1809000"/>
            <a:ext cx="3240000" cy="3240000"/>
          </a:xfrm>
          <a:prstGeom prst="ellipse">
            <a:avLst/>
          </a:prstGeom>
          <a:solidFill>
            <a:srgbClr val="D34102">
              <a:alpha val="98824"/>
            </a:srgbClr>
          </a:solidFill>
          <a:ln>
            <a:solidFill>
              <a:srgbClr val="D3410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000" b="1" dirty="0">
              <a:solidFill>
                <a:schemeClr val="tx1"/>
              </a:solidFill>
            </a:endParaRPr>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10" name="Ellipse 9">
            <a:extLst>
              <a:ext uri="{FF2B5EF4-FFF2-40B4-BE49-F238E27FC236}">
                <a16:creationId xmlns:a16="http://schemas.microsoft.com/office/drawing/2014/main" id="{DC082E7B-393B-1B0C-3AF3-039D358A6354}"/>
              </a:ext>
            </a:extLst>
          </p:cNvPr>
          <p:cNvSpPr/>
          <p:nvPr/>
        </p:nvSpPr>
        <p:spPr>
          <a:xfrm>
            <a:off x="5791087" y="2529000"/>
            <a:ext cx="1800000" cy="1800000"/>
          </a:xfrm>
          <a:prstGeom prst="ellipse">
            <a:avLst/>
          </a:prstGeom>
          <a:solidFill>
            <a:srgbClr val="F5A934"/>
          </a:solidFill>
          <a:ln>
            <a:solidFill>
              <a:srgbClr val="F5A93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2000" b="1" dirty="0">
                <a:solidFill>
                  <a:schemeClr val="bg1"/>
                </a:solidFill>
              </a:rPr>
              <a:t>WHY</a:t>
            </a:r>
          </a:p>
        </p:txBody>
      </p:sp>
      <p:sp>
        <p:nvSpPr>
          <p:cNvPr id="11" name="Textfeld 10">
            <a:extLst>
              <a:ext uri="{FF2B5EF4-FFF2-40B4-BE49-F238E27FC236}">
                <a16:creationId xmlns:a16="http://schemas.microsoft.com/office/drawing/2014/main" id="{FF6F205F-082D-D28B-B85B-5BE8285D8A1D}"/>
              </a:ext>
            </a:extLst>
          </p:cNvPr>
          <p:cNvSpPr txBox="1"/>
          <p:nvPr/>
        </p:nvSpPr>
        <p:spPr>
          <a:xfrm>
            <a:off x="6305806" y="2065018"/>
            <a:ext cx="770562" cy="369332"/>
          </a:xfrm>
          <a:prstGeom prst="rect">
            <a:avLst/>
          </a:prstGeom>
          <a:noFill/>
        </p:spPr>
        <p:txBody>
          <a:bodyPr wrap="square" rtlCol="0">
            <a:spAutoFit/>
          </a:bodyPr>
          <a:lstStyle/>
          <a:p>
            <a:r>
              <a:rPr lang="de-DE" b="1" dirty="0">
                <a:solidFill>
                  <a:schemeClr val="bg1"/>
                </a:solidFill>
              </a:rPr>
              <a:t>HOW</a:t>
            </a:r>
          </a:p>
        </p:txBody>
      </p:sp>
    </p:spTree>
    <p:extLst>
      <p:ext uri="{BB962C8B-B14F-4D97-AF65-F5344CB8AC3E}">
        <p14:creationId xmlns:p14="http://schemas.microsoft.com/office/powerpoint/2010/main" val="213845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E9B4B96-D9CE-ABE2-3C1D-5F92F75C0CCD}"/>
              </a:ext>
            </a:extLst>
          </p:cNvPr>
          <p:cNvSpPr>
            <a:spLocks noGrp="1"/>
          </p:cNvSpPr>
          <p:nvPr>
            <p:ph type="body" sz="quarter" idx="10"/>
          </p:nvPr>
        </p:nvSpPr>
        <p:spPr/>
        <p:txBody>
          <a:bodyPr/>
          <a:lstStyle/>
          <a:p>
            <a:r>
              <a:rPr lang="de-DE" sz="1200" dirty="0"/>
              <a:t>Gemeinsam stark für KMU mit Visionen</a:t>
            </a:r>
          </a:p>
          <a:p>
            <a:endParaRPr lang="de-DE" dirty="0"/>
          </a:p>
        </p:txBody>
      </p:sp>
      <p:sp>
        <p:nvSpPr>
          <p:cNvPr id="3" name="Textplatzhalter 2">
            <a:extLst>
              <a:ext uri="{FF2B5EF4-FFF2-40B4-BE49-F238E27FC236}">
                <a16:creationId xmlns:a16="http://schemas.microsoft.com/office/drawing/2014/main" id="{9C24846A-A914-FDBC-8C15-16BCA10F10BC}"/>
              </a:ext>
            </a:extLst>
          </p:cNvPr>
          <p:cNvSpPr>
            <a:spLocks noGrp="1"/>
          </p:cNvSpPr>
          <p:nvPr>
            <p:ph type="body" sz="quarter" idx="11"/>
          </p:nvPr>
        </p:nvSpPr>
        <p:spPr/>
        <p:txBody>
          <a:bodyPr/>
          <a:lstStyle/>
          <a:p>
            <a:r>
              <a:rPr lang="de-DE" dirty="0"/>
              <a:t>Pause</a:t>
            </a:r>
          </a:p>
        </p:txBody>
      </p:sp>
      <p:sp>
        <p:nvSpPr>
          <p:cNvPr id="4" name="Textplatzhalter 3">
            <a:extLst>
              <a:ext uri="{FF2B5EF4-FFF2-40B4-BE49-F238E27FC236}">
                <a16:creationId xmlns:a16="http://schemas.microsoft.com/office/drawing/2014/main" id="{516A5390-B4F7-277B-FB58-041124914E23}"/>
              </a:ext>
            </a:extLst>
          </p:cNvPr>
          <p:cNvSpPr>
            <a:spLocks noGrp="1"/>
          </p:cNvSpPr>
          <p:nvPr>
            <p:ph type="body" sz="quarter" idx="12"/>
          </p:nvPr>
        </p:nvSpPr>
        <p:spPr/>
        <p:txBody>
          <a:bodyPr/>
          <a:lstStyle/>
          <a:p>
            <a:r>
              <a:rPr lang="de-DE" dirty="0"/>
              <a:t>11</a:t>
            </a:r>
          </a:p>
        </p:txBody>
      </p:sp>
      <p:sp>
        <p:nvSpPr>
          <p:cNvPr id="5" name="Textfeld 4">
            <a:extLst>
              <a:ext uri="{FF2B5EF4-FFF2-40B4-BE49-F238E27FC236}">
                <a16:creationId xmlns:a16="http://schemas.microsoft.com/office/drawing/2014/main" id="{4EF5FF52-376A-34EA-CAA4-654060BF1B50}"/>
              </a:ext>
            </a:extLst>
          </p:cNvPr>
          <p:cNvSpPr txBox="1"/>
          <p:nvPr/>
        </p:nvSpPr>
        <p:spPr>
          <a:xfrm>
            <a:off x="3602483" y="3136612"/>
            <a:ext cx="1577083" cy="584775"/>
          </a:xfrm>
          <a:prstGeom prst="rect">
            <a:avLst/>
          </a:prstGeom>
          <a:noFill/>
        </p:spPr>
        <p:txBody>
          <a:bodyPr wrap="square">
            <a:spAutoFit/>
          </a:bodyPr>
          <a:lstStyle/>
          <a:p>
            <a:r>
              <a:rPr lang="de-DE" sz="3200" dirty="0">
                <a:solidFill>
                  <a:srgbClr val="4E4E4E"/>
                </a:solidFill>
              </a:rPr>
              <a:t>PAUSE</a:t>
            </a:r>
          </a:p>
        </p:txBody>
      </p:sp>
    </p:spTree>
    <p:extLst>
      <p:ext uri="{BB962C8B-B14F-4D97-AF65-F5344CB8AC3E}">
        <p14:creationId xmlns:p14="http://schemas.microsoft.com/office/powerpoint/2010/main" val="3576657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pc="0" dirty="0">
                <a:solidFill>
                  <a:srgbClr val="103A7F"/>
                </a:solidFill>
              </a:rPr>
              <a:t>Visionsentwicklung</a:t>
            </a:r>
          </a:p>
        </p:txBody>
      </p:sp>
      <p:sp>
        <p:nvSpPr>
          <p:cNvPr id="3" name="Inhaltsplatzhalter 2"/>
          <p:cNvSpPr>
            <a:spLocks noGrp="1"/>
          </p:cNvSpPr>
          <p:nvPr>
            <p:ph sz="half" idx="1"/>
          </p:nvPr>
        </p:nvSpPr>
        <p:spPr/>
        <p:txBody>
          <a:bodyPr/>
          <a:lstStyle/>
          <a:p>
            <a:pPr marL="0" indent="0">
              <a:buNone/>
            </a:pPr>
            <a:r>
              <a:rPr lang="de-DE" sz="2000" b="1" dirty="0">
                <a:solidFill>
                  <a:srgbClr val="4E4E4E"/>
                </a:solidFill>
              </a:rPr>
              <a:t>The Golden Circle von Simon </a:t>
            </a:r>
            <a:r>
              <a:rPr lang="de-DE" sz="2000" b="1" dirty="0" err="1">
                <a:solidFill>
                  <a:srgbClr val="4E4E4E"/>
                </a:solidFill>
              </a:rPr>
              <a:t>Sinek</a:t>
            </a:r>
            <a:endParaRPr lang="de-DE" sz="2000" b="1" dirty="0">
              <a:solidFill>
                <a:srgbClr val="4E4E4E"/>
              </a:solidFill>
            </a:endParaRPr>
          </a:p>
          <a:p>
            <a:pPr marL="342900" lvl="1" indent="0">
              <a:buSzPct val="130000"/>
              <a:buNone/>
            </a:pPr>
            <a:endParaRPr lang="de-DE" sz="2000" b="1" dirty="0"/>
          </a:p>
          <a:p>
            <a:pPr marL="0" indent="0">
              <a:buNone/>
            </a:pPr>
            <a:r>
              <a:rPr lang="de-DE" sz="2000" b="1" dirty="0">
                <a:solidFill>
                  <a:srgbClr val="F5A934"/>
                </a:solidFill>
              </a:rPr>
              <a:t>WHY</a:t>
            </a:r>
          </a:p>
          <a:p>
            <a:pPr marL="0" indent="0">
              <a:buNone/>
            </a:pPr>
            <a:r>
              <a:rPr lang="de-DE" sz="2000" dirty="0">
                <a:solidFill>
                  <a:srgbClr val="4E4E4E"/>
                </a:solidFill>
              </a:rPr>
              <a:t>Warum und wofür machen wir das?</a:t>
            </a:r>
          </a:p>
          <a:p>
            <a:pPr marL="0" indent="0">
              <a:buNone/>
            </a:pPr>
            <a:r>
              <a:rPr lang="de-DE" sz="2000" b="1" dirty="0">
                <a:solidFill>
                  <a:srgbClr val="D34102"/>
                </a:solidFill>
              </a:rPr>
              <a:t>HOW</a:t>
            </a:r>
          </a:p>
          <a:p>
            <a:pPr marL="0" indent="0">
              <a:buNone/>
            </a:pPr>
            <a:r>
              <a:rPr lang="de-DE" sz="2000" dirty="0">
                <a:solidFill>
                  <a:srgbClr val="4E4E4E"/>
                </a:solidFill>
              </a:rPr>
              <a:t>Wie willst du dein Ziel erreichen? </a:t>
            </a:r>
          </a:p>
          <a:p>
            <a:pPr marL="0" indent="0">
              <a:buNone/>
            </a:pPr>
            <a:r>
              <a:rPr lang="de-DE" sz="2000" b="1" dirty="0">
                <a:solidFill>
                  <a:srgbClr val="103A7F"/>
                </a:solidFill>
              </a:rPr>
              <a:t>WHAT</a:t>
            </a:r>
          </a:p>
          <a:p>
            <a:pPr marL="0" indent="0">
              <a:buNone/>
            </a:pPr>
            <a:r>
              <a:rPr lang="de-DE" sz="2000" dirty="0"/>
              <a:t>Was machen WIR um unser Ziel zu erreichen?</a:t>
            </a:r>
          </a:p>
        </p:txBody>
      </p:sp>
      <p:sp>
        <p:nvSpPr>
          <p:cNvPr id="5" name="Textplatzhalter 4"/>
          <p:cNvSpPr>
            <a:spLocks noGrp="1"/>
          </p:cNvSpPr>
          <p:nvPr>
            <p:ph type="body" sz="quarter" idx="10"/>
          </p:nvPr>
        </p:nvSpPr>
        <p:spPr/>
        <p:txBody>
          <a:bodyPr/>
          <a:lstStyle/>
          <a:p>
            <a:r>
              <a:rPr lang="de-DE" sz="1200" dirty="0"/>
              <a:t>Gemeinsam stark für KMU mit Visionen</a:t>
            </a:r>
          </a:p>
        </p:txBody>
      </p:sp>
      <p:sp>
        <p:nvSpPr>
          <p:cNvPr id="6" name="Textplatzhalter 5"/>
          <p:cNvSpPr>
            <a:spLocks noGrp="1"/>
          </p:cNvSpPr>
          <p:nvPr>
            <p:ph type="body" sz="quarter" idx="11"/>
          </p:nvPr>
        </p:nvSpPr>
        <p:spPr/>
        <p:txBody>
          <a:bodyPr/>
          <a:lstStyle/>
          <a:p>
            <a:r>
              <a:rPr lang="de-DE" dirty="0"/>
              <a:t>Visionsentwicklung</a:t>
            </a:r>
          </a:p>
        </p:txBody>
      </p:sp>
      <p:sp>
        <p:nvSpPr>
          <p:cNvPr id="7" name="Textplatzhalter 6"/>
          <p:cNvSpPr>
            <a:spLocks noGrp="1"/>
          </p:cNvSpPr>
          <p:nvPr>
            <p:ph type="body" sz="quarter" idx="12"/>
          </p:nvPr>
        </p:nvSpPr>
        <p:spPr/>
        <p:txBody>
          <a:bodyPr/>
          <a:lstStyle/>
          <a:p>
            <a:r>
              <a:rPr lang="de-DE" dirty="0"/>
              <a:t>12</a:t>
            </a:r>
          </a:p>
        </p:txBody>
      </p:sp>
      <p:sp>
        <p:nvSpPr>
          <p:cNvPr id="8" name="Inhaltsplatzhalter 7">
            <a:extLst>
              <a:ext uri="{FF2B5EF4-FFF2-40B4-BE49-F238E27FC236}">
                <a16:creationId xmlns:a16="http://schemas.microsoft.com/office/drawing/2014/main" id="{6B55D10E-2B47-5967-C0EE-0F7C8D63803A}"/>
              </a:ext>
            </a:extLst>
          </p:cNvPr>
          <p:cNvSpPr>
            <a:spLocks noGrp="1"/>
          </p:cNvSpPr>
          <p:nvPr>
            <p:ph sz="half" idx="2"/>
          </p:nvPr>
        </p:nvSpPr>
        <p:spPr>
          <a:xfrm>
            <a:off x="4495800" y="1233577"/>
            <a:ext cx="4390575" cy="4390846"/>
          </a:xfrm>
          <a:prstGeom prst="ellipse">
            <a:avLst/>
          </a:prstGeom>
          <a:solidFill>
            <a:srgbClr val="103A7F"/>
          </a:solidFill>
          <a:ln>
            <a:solidFill>
              <a:srgbClr val="103A7F"/>
            </a:solidFill>
          </a:ln>
        </p:spPr>
        <p:style>
          <a:lnRef idx="1">
            <a:schemeClr val="accent1"/>
          </a:lnRef>
          <a:fillRef idx="3">
            <a:schemeClr val="accent1"/>
          </a:fillRef>
          <a:effectRef idx="2">
            <a:schemeClr val="accent1"/>
          </a:effectRef>
          <a:fontRef idx="minor">
            <a:schemeClr val="lt1"/>
          </a:fontRef>
        </p:style>
        <p:txBody>
          <a:bodyPr rtlCol="0" anchor="ctr"/>
          <a:lstStyle/>
          <a:p>
            <a:pPr marL="0" indent="0" algn="ctr">
              <a:buNone/>
            </a:pPr>
            <a:r>
              <a:rPr lang="de-DE" b="1" dirty="0">
                <a:ln w="0"/>
                <a:solidFill>
                  <a:schemeClr val="bg1"/>
                </a:solidFill>
              </a:rPr>
              <a:t>WHAT</a:t>
            </a:r>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9" name="Ellipse 8">
            <a:extLst>
              <a:ext uri="{FF2B5EF4-FFF2-40B4-BE49-F238E27FC236}">
                <a16:creationId xmlns:a16="http://schemas.microsoft.com/office/drawing/2014/main" id="{ACF34B0A-4887-6E0B-039B-3F85DF1F94C8}"/>
              </a:ext>
            </a:extLst>
          </p:cNvPr>
          <p:cNvSpPr/>
          <p:nvPr/>
        </p:nvSpPr>
        <p:spPr>
          <a:xfrm>
            <a:off x="5055561" y="1809000"/>
            <a:ext cx="3240000" cy="3240000"/>
          </a:xfrm>
          <a:prstGeom prst="ellipse">
            <a:avLst/>
          </a:prstGeom>
          <a:solidFill>
            <a:srgbClr val="D34102">
              <a:alpha val="98824"/>
            </a:srgbClr>
          </a:solidFill>
          <a:ln>
            <a:solidFill>
              <a:srgbClr val="D3410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000" b="1" dirty="0">
              <a:solidFill>
                <a:schemeClr val="tx1"/>
              </a:solidFill>
            </a:endParaRPr>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10" name="Ellipse 9">
            <a:extLst>
              <a:ext uri="{FF2B5EF4-FFF2-40B4-BE49-F238E27FC236}">
                <a16:creationId xmlns:a16="http://schemas.microsoft.com/office/drawing/2014/main" id="{DC082E7B-393B-1B0C-3AF3-039D358A6354}"/>
              </a:ext>
            </a:extLst>
          </p:cNvPr>
          <p:cNvSpPr/>
          <p:nvPr/>
        </p:nvSpPr>
        <p:spPr>
          <a:xfrm>
            <a:off x="5791087" y="2529000"/>
            <a:ext cx="1800000" cy="1800000"/>
          </a:xfrm>
          <a:prstGeom prst="ellipse">
            <a:avLst/>
          </a:prstGeom>
          <a:solidFill>
            <a:srgbClr val="F5A934"/>
          </a:solidFill>
          <a:ln>
            <a:solidFill>
              <a:srgbClr val="F5A93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2000" b="1" dirty="0">
                <a:solidFill>
                  <a:schemeClr val="bg1"/>
                </a:solidFill>
              </a:rPr>
              <a:t>WHY</a:t>
            </a:r>
          </a:p>
        </p:txBody>
      </p:sp>
      <p:sp>
        <p:nvSpPr>
          <p:cNvPr id="11" name="Textfeld 10">
            <a:extLst>
              <a:ext uri="{FF2B5EF4-FFF2-40B4-BE49-F238E27FC236}">
                <a16:creationId xmlns:a16="http://schemas.microsoft.com/office/drawing/2014/main" id="{FF6F205F-082D-D28B-B85B-5BE8285D8A1D}"/>
              </a:ext>
            </a:extLst>
          </p:cNvPr>
          <p:cNvSpPr txBox="1"/>
          <p:nvPr/>
        </p:nvSpPr>
        <p:spPr>
          <a:xfrm>
            <a:off x="6305806" y="2065018"/>
            <a:ext cx="770562" cy="369332"/>
          </a:xfrm>
          <a:prstGeom prst="rect">
            <a:avLst/>
          </a:prstGeom>
          <a:noFill/>
        </p:spPr>
        <p:txBody>
          <a:bodyPr wrap="square" rtlCol="0">
            <a:spAutoFit/>
          </a:bodyPr>
          <a:lstStyle/>
          <a:p>
            <a:r>
              <a:rPr lang="de-DE" b="1" dirty="0">
                <a:solidFill>
                  <a:schemeClr val="bg1"/>
                </a:solidFill>
              </a:rPr>
              <a:t>HOW</a:t>
            </a:r>
          </a:p>
        </p:txBody>
      </p:sp>
    </p:spTree>
    <p:extLst>
      <p:ext uri="{BB962C8B-B14F-4D97-AF65-F5344CB8AC3E}">
        <p14:creationId xmlns:p14="http://schemas.microsoft.com/office/powerpoint/2010/main" val="2166532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E55ED7-612C-3DA7-444D-B1781AEE6178}"/>
              </a:ext>
            </a:extLst>
          </p:cNvPr>
          <p:cNvSpPr>
            <a:spLocks noGrp="1"/>
          </p:cNvSpPr>
          <p:nvPr>
            <p:ph type="body" sz="quarter" idx="10"/>
          </p:nvPr>
        </p:nvSpPr>
        <p:spPr/>
        <p:txBody>
          <a:bodyPr/>
          <a:lstStyle/>
          <a:p>
            <a:r>
              <a:rPr lang="de-DE" sz="1200" dirty="0"/>
              <a:t>Gemeinsam stark für KMU mit Visionen</a:t>
            </a:r>
          </a:p>
          <a:p>
            <a:endParaRPr lang="de-DE" dirty="0"/>
          </a:p>
        </p:txBody>
      </p:sp>
      <p:sp>
        <p:nvSpPr>
          <p:cNvPr id="3" name="Textplatzhalter 2">
            <a:extLst>
              <a:ext uri="{FF2B5EF4-FFF2-40B4-BE49-F238E27FC236}">
                <a16:creationId xmlns:a16="http://schemas.microsoft.com/office/drawing/2014/main" id="{21607F16-C349-9879-8CAF-C61E843C371A}"/>
              </a:ext>
            </a:extLst>
          </p:cNvPr>
          <p:cNvSpPr>
            <a:spLocks noGrp="1"/>
          </p:cNvSpPr>
          <p:nvPr>
            <p:ph type="body" sz="quarter" idx="11"/>
          </p:nvPr>
        </p:nvSpPr>
        <p:spPr/>
        <p:txBody>
          <a:bodyPr/>
          <a:lstStyle/>
          <a:p>
            <a:r>
              <a:rPr lang="de-DE" dirty="0" err="1"/>
              <a:t>Recap</a:t>
            </a:r>
            <a:endParaRPr lang="de-DE" dirty="0"/>
          </a:p>
        </p:txBody>
      </p:sp>
      <p:sp>
        <p:nvSpPr>
          <p:cNvPr id="4" name="Textplatzhalter 3">
            <a:extLst>
              <a:ext uri="{FF2B5EF4-FFF2-40B4-BE49-F238E27FC236}">
                <a16:creationId xmlns:a16="http://schemas.microsoft.com/office/drawing/2014/main" id="{1B076C35-8BB4-9802-597B-D4D957CB24DA}"/>
              </a:ext>
            </a:extLst>
          </p:cNvPr>
          <p:cNvSpPr>
            <a:spLocks noGrp="1"/>
          </p:cNvSpPr>
          <p:nvPr>
            <p:ph type="body" sz="quarter" idx="12"/>
          </p:nvPr>
        </p:nvSpPr>
        <p:spPr/>
        <p:txBody>
          <a:bodyPr/>
          <a:lstStyle/>
          <a:p>
            <a:r>
              <a:rPr lang="de-DE" dirty="0"/>
              <a:t>13</a:t>
            </a:r>
          </a:p>
        </p:txBody>
      </p:sp>
      <p:sp>
        <p:nvSpPr>
          <p:cNvPr id="5" name="Textfeld 4">
            <a:extLst>
              <a:ext uri="{FF2B5EF4-FFF2-40B4-BE49-F238E27FC236}">
                <a16:creationId xmlns:a16="http://schemas.microsoft.com/office/drawing/2014/main" id="{ECA60E7C-73FF-4C80-3498-5470DA49B2CF}"/>
              </a:ext>
            </a:extLst>
          </p:cNvPr>
          <p:cNvSpPr txBox="1"/>
          <p:nvPr/>
        </p:nvSpPr>
        <p:spPr>
          <a:xfrm>
            <a:off x="3602483" y="3136612"/>
            <a:ext cx="1688708" cy="584775"/>
          </a:xfrm>
          <a:prstGeom prst="rect">
            <a:avLst/>
          </a:prstGeom>
          <a:noFill/>
        </p:spPr>
        <p:txBody>
          <a:bodyPr wrap="square">
            <a:spAutoFit/>
          </a:bodyPr>
          <a:lstStyle/>
          <a:p>
            <a:r>
              <a:rPr lang="de-DE" sz="3200" dirty="0">
                <a:solidFill>
                  <a:srgbClr val="4E4E4E"/>
                </a:solidFill>
              </a:rPr>
              <a:t>RECAP</a:t>
            </a:r>
          </a:p>
        </p:txBody>
      </p:sp>
    </p:spTree>
    <p:extLst>
      <p:ext uri="{BB962C8B-B14F-4D97-AF65-F5344CB8AC3E}">
        <p14:creationId xmlns:p14="http://schemas.microsoft.com/office/powerpoint/2010/main" val="4282888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E55ED7-612C-3DA7-444D-B1781AEE6178}"/>
              </a:ext>
            </a:extLst>
          </p:cNvPr>
          <p:cNvSpPr>
            <a:spLocks noGrp="1"/>
          </p:cNvSpPr>
          <p:nvPr>
            <p:ph type="body" sz="quarter" idx="10"/>
          </p:nvPr>
        </p:nvSpPr>
        <p:spPr/>
        <p:txBody>
          <a:bodyPr/>
          <a:lstStyle/>
          <a:p>
            <a:r>
              <a:rPr lang="de-DE" sz="1200" dirty="0"/>
              <a:t>Gemeinsam stark für KMU mit Visionen</a:t>
            </a:r>
          </a:p>
        </p:txBody>
      </p:sp>
      <p:sp>
        <p:nvSpPr>
          <p:cNvPr id="3" name="Textplatzhalter 2">
            <a:extLst>
              <a:ext uri="{FF2B5EF4-FFF2-40B4-BE49-F238E27FC236}">
                <a16:creationId xmlns:a16="http://schemas.microsoft.com/office/drawing/2014/main" id="{21607F16-C349-9879-8CAF-C61E843C371A}"/>
              </a:ext>
            </a:extLst>
          </p:cNvPr>
          <p:cNvSpPr>
            <a:spLocks noGrp="1"/>
          </p:cNvSpPr>
          <p:nvPr>
            <p:ph type="body" sz="quarter" idx="11"/>
          </p:nvPr>
        </p:nvSpPr>
        <p:spPr/>
        <p:txBody>
          <a:bodyPr/>
          <a:lstStyle/>
          <a:p>
            <a:endParaRPr lang="de-DE"/>
          </a:p>
        </p:txBody>
      </p:sp>
      <p:sp>
        <p:nvSpPr>
          <p:cNvPr id="4" name="Textplatzhalter 3">
            <a:extLst>
              <a:ext uri="{FF2B5EF4-FFF2-40B4-BE49-F238E27FC236}">
                <a16:creationId xmlns:a16="http://schemas.microsoft.com/office/drawing/2014/main" id="{1B076C35-8BB4-9802-597B-D4D957CB24DA}"/>
              </a:ext>
            </a:extLst>
          </p:cNvPr>
          <p:cNvSpPr>
            <a:spLocks noGrp="1"/>
          </p:cNvSpPr>
          <p:nvPr>
            <p:ph type="body" sz="quarter" idx="12"/>
          </p:nvPr>
        </p:nvSpPr>
        <p:spPr/>
        <p:txBody>
          <a:bodyPr/>
          <a:lstStyle/>
          <a:p>
            <a:r>
              <a:rPr lang="de-DE" dirty="0"/>
              <a:t>14</a:t>
            </a:r>
          </a:p>
        </p:txBody>
      </p:sp>
      <p:sp>
        <p:nvSpPr>
          <p:cNvPr id="6" name="Träne 5">
            <a:extLst>
              <a:ext uri="{FF2B5EF4-FFF2-40B4-BE49-F238E27FC236}">
                <a16:creationId xmlns:a16="http://schemas.microsoft.com/office/drawing/2014/main" id="{E11BB6B4-7D41-07D8-AA49-4C682C48CF6F}"/>
              </a:ext>
            </a:extLst>
          </p:cNvPr>
          <p:cNvSpPr/>
          <p:nvPr/>
        </p:nvSpPr>
        <p:spPr>
          <a:xfrm rot="8016743">
            <a:off x="3232670" y="421013"/>
            <a:ext cx="2274477" cy="2215033"/>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p>
        </p:txBody>
      </p:sp>
      <p:sp>
        <p:nvSpPr>
          <p:cNvPr id="7" name="Träne 6">
            <a:extLst>
              <a:ext uri="{FF2B5EF4-FFF2-40B4-BE49-F238E27FC236}">
                <a16:creationId xmlns:a16="http://schemas.microsoft.com/office/drawing/2014/main" id="{7CEC50F7-C28E-A979-B730-34ED8A61035C}"/>
              </a:ext>
            </a:extLst>
          </p:cNvPr>
          <p:cNvSpPr/>
          <p:nvPr/>
        </p:nvSpPr>
        <p:spPr>
          <a:xfrm rot="13408100">
            <a:off x="4909156" y="2175305"/>
            <a:ext cx="2113174" cy="2057945"/>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Träne 7">
            <a:extLst>
              <a:ext uri="{FF2B5EF4-FFF2-40B4-BE49-F238E27FC236}">
                <a16:creationId xmlns:a16="http://schemas.microsoft.com/office/drawing/2014/main" id="{6ABD553B-31E9-FFC8-F3D8-A857A164866F}"/>
              </a:ext>
            </a:extLst>
          </p:cNvPr>
          <p:cNvSpPr/>
          <p:nvPr/>
        </p:nvSpPr>
        <p:spPr>
          <a:xfrm rot="2568282">
            <a:off x="1681551" y="2190288"/>
            <a:ext cx="2188219" cy="2131029"/>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9" name="Träne 8">
            <a:extLst>
              <a:ext uri="{FF2B5EF4-FFF2-40B4-BE49-F238E27FC236}">
                <a16:creationId xmlns:a16="http://schemas.microsoft.com/office/drawing/2014/main" id="{8285C5EA-F44F-1DD9-BE1F-9164EA8072CE}"/>
              </a:ext>
            </a:extLst>
          </p:cNvPr>
          <p:cNvSpPr/>
          <p:nvPr/>
        </p:nvSpPr>
        <p:spPr>
          <a:xfrm rot="877922">
            <a:off x="3059555" y="3423169"/>
            <a:ext cx="2478919" cy="2509546"/>
          </a:xfrm>
          <a:prstGeom prst="teardrop">
            <a:avLst>
              <a:gd name="adj" fmla="val 106973"/>
            </a:avLst>
          </a:prstGeom>
          <a:solidFill>
            <a:srgbClr val="F5A934"/>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chemeClr val="bg1"/>
              </a:solidFill>
              <a:latin typeface="+mj-lt"/>
              <a:ea typeface="+mj-ea"/>
              <a:cs typeface="+mj-cs"/>
            </a:endParaRPr>
          </a:p>
        </p:txBody>
      </p:sp>
      <p:sp>
        <p:nvSpPr>
          <p:cNvPr id="10" name="Textfeld 9">
            <a:extLst>
              <a:ext uri="{FF2B5EF4-FFF2-40B4-BE49-F238E27FC236}">
                <a16:creationId xmlns:a16="http://schemas.microsoft.com/office/drawing/2014/main" id="{35528A15-2892-7137-1011-C4A634AC0B5A}"/>
              </a:ext>
            </a:extLst>
          </p:cNvPr>
          <p:cNvSpPr txBox="1"/>
          <p:nvPr/>
        </p:nvSpPr>
        <p:spPr>
          <a:xfrm>
            <a:off x="3340017" y="4194281"/>
            <a:ext cx="2059781" cy="923330"/>
          </a:xfrm>
          <a:prstGeom prst="rect">
            <a:avLst/>
          </a:prstGeom>
          <a:noFill/>
        </p:spPr>
        <p:txBody>
          <a:bodyPr wrap="square" rtlCol="0">
            <a:spAutoFit/>
          </a:bodyPr>
          <a:lstStyle/>
          <a:p>
            <a:pPr algn="ctr"/>
            <a:r>
              <a:rPr lang="de-DE" sz="1800" dirty="0">
                <a:solidFill>
                  <a:schemeClr val="bg1"/>
                </a:solidFill>
                <a:effectLst/>
                <a:ea typeface="Calibri" panose="020F0502020204030204" pitchFamily="34" charset="0"/>
                <a:cs typeface="Times New Roman" panose="02020603050405020304" pitchFamily="18" charset="0"/>
              </a:rPr>
              <a:t>W</a:t>
            </a:r>
            <a:r>
              <a:rPr lang="de-DE" sz="1800" dirty="0">
                <a:solidFill>
                  <a:schemeClr val="bg1"/>
                </a:solidFill>
                <a:cs typeface="Times New Roman" panose="02020603050405020304" pitchFamily="18" charset="0"/>
              </a:rPr>
              <a:t>as machen die entwickelten Visionen mit mir?</a:t>
            </a:r>
            <a:endParaRPr lang="de-DE" sz="1800" dirty="0">
              <a:solidFill>
                <a:schemeClr val="bg1"/>
              </a:solidFill>
              <a:ea typeface="+mj-ea"/>
              <a:cs typeface="+mj-cs"/>
            </a:endParaRPr>
          </a:p>
        </p:txBody>
      </p:sp>
    </p:spTree>
    <p:extLst>
      <p:ext uri="{BB962C8B-B14F-4D97-AF65-F5344CB8AC3E}">
        <p14:creationId xmlns:p14="http://schemas.microsoft.com/office/powerpoint/2010/main" val="2754471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1E4346A-DD40-56B7-0592-BC16FCF9130D}"/>
              </a:ext>
            </a:extLst>
          </p:cNvPr>
          <p:cNvSpPr>
            <a:spLocks noGrp="1"/>
          </p:cNvSpPr>
          <p:nvPr>
            <p:ph type="body" sz="quarter" idx="10"/>
          </p:nvPr>
        </p:nvSpPr>
        <p:spPr/>
        <p:txBody>
          <a:bodyPr/>
          <a:lstStyle/>
          <a:p>
            <a:r>
              <a:rPr lang="de-DE" sz="1200" dirty="0"/>
              <a:t>Gemeinsam stark für KMU mit Visionen</a:t>
            </a:r>
          </a:p>
        </p:txBody>
      </p:sp>
      <p:sp>
        <p:nvSpPr>
          <p:cNvPr id="3" name="Textplatzhalter 2">
            <a:extLst>
              <a:ext uri="{FF2B5EF4-FFF2-40B4-BE49-F238E27FC236}">
                <a16:creationId xmlns:a16="http://schemas.microsoft.com/office/drawing/2014/main" id="{8B837773-1705-77CB-92A2-9A5F3833EBA6}"/>
              </a:ext>
            </a:extLst>
          </p:cNvPr>
          <p:cNvSpPr>
            <a:spLocks noGrp="1"/>
          </p:cNvSpPr>
          <p:nvPr>
            <p:ph type="body" sz="quarter" idx="11"/>
          </p:nvPr>
        </p:nvSpPr>
        <p:spPr/>
        <p:txBody>
          <a:bodyPr/>
          <a:lstStyle/>
          <a:p>
            <a:r>
              <a:rPr lang="de-DE" dirty="0"/>
              <a:t>Abschluss</a:t>
            </a:r>
          </a:p>
        </p:txBody>
      </p:sp>
      <p:sp>
        <p:nvSpPr>
          <p:cNvPr id="4" name="Textplatzhalter 3">
            <a:extLst>
              <a:ext uri="{FF2B5EF4-FFF2-40B4-BE49-F238E27FC236}">
                <a16:creationId xmlns:a16="http://schemas.microsoft.com/office/drawing/2014/main" id="{50B34CCF-F172-C924-0DD3-00B184960BF5}"/>
              </a:ext>
            </a:extLst>
          </p:cNvPr>
          <p:cNvSpPr>
            <a:spLocks noGrp="1"/>
          </p:cNvSpPr>
          <p:nvPr>
            <p:ph type="body" sz="quarter" idx="12"/>
          </p:nvPr>
        </p:nvSpPr>
        <p:spPr/>
        <p:txBody>
          <a:bodyPr/>
          <a:lstStyle/>
          <a:p>
            <a:r>
              <a:rPr lang="de-DE" dirty="0"/>
              <a:t>15</a:t>
            </a:r>
          </a:p>
        </p:txBody>
      </p:sp>
      <p:sp>
        <p:nvSpPr>
          <p:cNvPr id="5" name="Bildplatzhalter 4">
            <a:extLst>
              <a:ext uri="{FF2B5EF4-FFF2-40B4-BE49-F238E27FC236}">
                <a16:creationId xmlns:a16="http://schemas.microsoft.com/office/drawing/2014/main" id="{9F7C379F-E6F6-BE92-45AF-CA966DB6DC79}"/>
              </a:ext>
            </a:extLst>
          </p:cNvPr>
          <p:cNvSpPr>
            <a:spLocks noGrp="1"/>
          </p:cNvSpPr>
          <p:nvPr>
            <p:ph type="pic" sz="quarter" idx="13"/>
          </p:nvPr>
        </p:nvSpPr>
        <p:spPr/>
      </p:sp>
      <p:sp>
        <p:nvSpPr>
          <p:cNvPr id="6" name="Textplatzhalter 5">
            <a:extLst>
              <a:ext uri="{FF2B5EF4-FFF2-40B4-BE49-F238E27FC236}">
                <a16:creationId xmlns:a16="http://schemas.microsoft.com/office/drawing/2014/main" id="{C6CF5CD8-01F0-CE53-46CC-99F12A3A2027}"/>
              </a:ext>
            </a:extLst>
          </p:cNvPr>
          <p:cNvSpPr>
            <a:spLocks noGrp="1"/>
          </p:cNvSpPr>
          <p:nvPr>
            <p:ph type="body" sz="quarter" idx="14"/>
          </p:nvPr>
        </p:nvSpPr>
        <p:spPr/>
        <p:txBody>
          <a:bodyPr/>
          <a:lstStyle/>
          <a:p>
            <a:endParaRPr lang="de-DE"/>
          </a:p>
        </p:txBody>
      </p:sp>
    </p:spTree>
    <p:extLst>
      <p:ext uri="{BB962C8B-B14F-4D97-AF65-F5344CB8AC3E}">
        <p14:creationId xmlns:p14="http://schemas.microsoft.com/office/powerpoint/2010/main" val="70924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C5561CA5-7FAC-E061-8BCE-0DC356803B4F}"/>
              </a:ext>
            </a:extLst>
          </p:cNvPr>
          <p:cNvSpPr>
            <a:spLocks noGrp="1"/>
          </p:cNvSpPr>
          <p:nvPr>
            <p:ph type="body" sz="quarter" idx="10"/>
          </p:nvPr>
        </p:nvSpPr>
        <p:spPr>
          <a:xfrm>
            <a:off x="457200" y="92074"/>
            <a:ext cx="3933825" cy="257176"/>
          </a:xfrm>
        </p:spPr>
        <p:txBody>
          <a:bodyPr>
            <a:normAutofit fontScale="40000" lnSpcReduction="20000"/>
          </a:bodyPr>
          <a:lstStyle/>
          <a:p>
            <a:r>
              <a:rPr lang="de-DE" sz="3000" dirty="0"/>
              <a:t>Gemeinsam stark für KMU mit Visionen</a:t>
            </a:r>
          </a:p>
          <a:p>
            <a:endParaRPr lang="de-DE" dirty="0"/>
          </a:p>
        </p:txBody>
      </p:sp>
      <p:sp>
        <p:nvSpPr>
          <p:cNvPr id="4" name="Textplatzhalter 3">
            <a:extLst>
              <a:ext uri="{FF2B5EF4-FFF2-40B4-BE49-F238E27FC236}">
                <a16:creationId xmlns:a16="http://schemas.microsoft.com/office/drawing/2014/main" id="{97FF9072-6BC8-B484-D35E-B575B44837BE}"/>
              </a:ext>
            </a:extLst>
          </p:cNvPr>
          <p:cNvSpPr>
            <a:spLocks noGrp="1"/>
          </p:cNvSpPr>
          <p:nvPr>
            <p:ph type="body" sz="quarter" idx="11"/>
          </p:nvPr>
        </p:nvSpPr>
        <p:spPr/>
        <p:txBody>
          <a:bodyPr/>
          <a:lstStyle/>
          <a:p>
            <a:r>
              <a:rPr lang="de-DE" dirty="0"/>
              <a:t>Einstieg</a:t>
            </a:r>
          </a:p>
        </p:txBody>
      </p:sp>
      <p:sp>
        <p:nvSpPr>
          <p:cNvPr id="5" name="Textplatzhalter 4">
            <a:extLst>
              <a:ext uri="{FF2B5EF4-FFF2-40B4-BE49-F238E27FC236}">
                <a16:creationId xmlns:a16="http://schemas.microsoft.com/office/drawing/2014/main" id="{BC4C0360-00AA-0991-334B-3E8219D9A151}"/>
              </a:ext>
            </a:extLst>
          </p:cNvPr>
          <p:cNvSpPr>
            <a:spLocks noGrp="1"/>
          </p:cNvSpPr>
          <p:nvPr>
            <p:ph type="body" sz="quarter" idx="12"/>
          </p:nvPr>
        </p:nvSpPr>
        <p:spPr/>
        <p:txBody>
          <a:bodyPr/>
          <a:lstStyle/>
          <a:p>
            <a:r>
              <a:rPr lang="de-DE" dirty="0"/>
              <a:t>1</a:t>
            </a:r>
          </a:p>
        </p:txBody>
      </p:sp>
      <p:sp>
        <p:nvSpPr>
          <p:cNvPr id="6" name="Träne 5">
            <a:extLst>
              <a:ext uri="{FF2B5EF4-FFF2-40B4-BE49-F238E27FC236}">
                <a16:creationId xmlns:a16="http://schemas.microsoft.com/office/drawing/2014/main" id="{7ECC3710-FFF4-215D-9A89-A673C125870D}"/>
              </a:ext>
            </a:extLst>
          </p:cNvPr>
          <p:cNvSpPr/>
          <p:nvPr/>
        </p:nvSpPr>
        <p:spPr>
          <a:xfrm rot="8146604">
            <a:off x="3296915" y="656417"/>
            <a:ext cx="2188219" cy="2131029"/>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Träne 6">
            <a:extLst>
              <a:ext uri="{FF2B5EF4-FFF2-40B4-BE49-F238E27FC236}">
                <a16:creationId xmlns:a16="http://schemas.microsoft.com/office/drawing/2014/main" id="{7B295623-428A-1FD4-8045-FB9EB8C8C451}"/>
              </a:ext>
            </a:extLst>
          </p:cNvPr>
          <p:cNvSpPr/>
          <p:nvPr/>
        </p:nvSpPr>
        <p:spPr>
          <a:xfrm rot="2524818">
            <a:off x="1664533" y="2268519"/>
            <a:ext cx="2113174" cy="2057945"/>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Träne 10">
            <a:extLst>
              <a:ext uri="{FF2B5EF4-FFF2-40B4-BE49-F238E27FC236}">
                <a16:creationId xmlns:a16="http://schemas.microsoft.com/office/drawing/2014/main" id="{117394E6-CDA4-F1FF-3084-9184D2703DF9}"/>
              </a:ext>
            </a:extLst>
          </p:cNvPr>
          <p:cNvSpPr/>
          <p:nvPr/>
        </p:nvSpPr>
        <p:spPr>
          <a:xfrm rot="18791556">
            <a:off x="3280581" y="3792967"/>
            <a:ext cx="2113174" cy="2057945"/>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Träne 12">
            <a:extLst>
              <a:ext uri="{FF2B5EF4-FFF2-40B4-BE49-F238E27FC236}">
                <a16:creationId xmlns:a16="http://schemas.microsoft.com/office/drawing/2014/main" id="{A68610FA-5D45-68DE-798C-DB1C0AD8F635}"/>
              </a:ext>
            </a:extLst>
          </p:cNvPr>
          <p:cNvSpPr/>
          <p:nvPr/>
        </p:nvSpPr>
        <p:spPr>
          <a:xfrm rot="2400653">
            <a:off x="5000991" y="2000157"/>
            <a:ext cx="2661492" cy="2694374"/>
          </a:xfrm>
          <a:prstGeom prst="teardrop">
            <a:avLst>
              <a:gd name="adj" fmla="val 106973"/>
            </a:avLst>
          </a:prstGeom>
          <a:solidFill>
            <a:srgbClr val="F5A934"/>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chemeClr val="bg1"/>
              </a:solidFill>
              <a:latin typeface="+mj-lt"/>
              <a:ea typeface="+mj-ea"/>
              <a:cs typeface="+mj-cs"/>
            </a:endParaRPr>
          </a:p>
        </p:txBody>
      </p:sp>
      <p:sp>
        <p:nvSpPr>
          <p:cNvPr id="14" name="Textfeld 13">
            <a:extLst>
              <a:ext uri="{FF2B5EF4-FFF2-40B4-BE49-F238E27FC236}">
                <a16:creationId xmlns:a16="http://schemas.microsoft.com/office/drawing/2014/main" id="{4EA2F2BD-EF31-68E2-CBEF-2FBAC4BE1EC9}"/>
              </a:ext>
            </a:extLst>
          </p:cNvPr>
          <p:cNvSpPr txBox="1"/>
          <p:nvPr/>
        </p:nvSpPr>
        <p:spPr>
          <a:xfrm>
            <a:off x="5333283" y="2355980"/>
            <a:ext cx="2059781" cy="2031325"/>
          </a:xfrm>
          <a:prstGeom prst="rect">
            <a:avLst/>
          </a:prstGeom>
          <a:noFill/>
        </p:spPr>
        <p:txBody>
          <a:bodyPr wrap="square" rtlCol="0">
            <a:spAutoFit/>
          </a:bodyPr>
          <a:lstStyle/>
          <a:p>
            <a:pPr algn="ctr"/>
            <a:r>
              <a:rPr lang="de-DE" dirty="0">
                <a:solidFill>
                  <a:schemeClr val="bg1"/>
                </a:solidFill>
                <a:latin typeface="+mj-lt"/>
                <a:ea typeface="+mj-ea"/>
                <a:cs typeface="+mj-cs"/>
              </a:rPr>
              <a:t>Wenn Menschen aus der Region in 5 Jahren über unser Netzwerk sprechen, was würden sie sagen, erzählen?</a:t>
            </a:r>
          </a:p>
        </p:txBody>
      </p:sp>
    </p:spTree>
    <p:extLst>
      <p:ext uri="{BB962C8B-B14F-4D97-AF65-F5344CB8AC3E}">
        <p14:creationId xmlns:p14="http://schemas.microsoft.com/office/powerpoint/2010/main" val="175720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pc="0" dirty="0"/>
              <a:t>Fahrplan</a:t>
            </a:r>
          </a:p>
        </p:txBody>
      </p:sp>
      <p:sp>
        <p:nvSpPr>
          <p:cNvPr id="3" name="Inhaltsplatzhalter 2"/>
          <p:cNvSpPr>
            <a:spLocks noGrp="1"/>
          </p:cNvSpPr>
          <p:nvPr>
            <p:ph idx="1"/>
          </p:nvPr>
        </p:nvSpPr>
        <p:spPr/>
        <p:txBody>
          <a:bodyPr/>
          <a:lstStyle/>
          <a:p>
            <a:pPr marL="342900" indent="-342900">
              <a:buFont typeface="+mj-lt"/>
              <a:buAutoNum type="arabicPeriod"/>
            </a:pPr>
            <a:r>
              <a:rPr lang="de-DE" dirty="0">
                <a:solidFill>
                  <a:srgbClr val="4E4E4E"/>
                </a:solidFill>
              </a:rPr>
              <a:t>Was sind Visionen und warum braucht unser Netzwerk welche? </a:t>
            </a:r>
          </a:p>
          <a:p>
            <a:pPr marL="800100" lvl="1" indent="-342900">
              <a:buFont typeface="Arial" panose="020B0604020202020204" pitchFamily="34" charset="0"/>
              <a:buChar char="•"/>
            </a:pPr>
            <a:r>
              <a:rPr lang="de-DE" dirty="0">
                <a:solidFill>
                  <a:srgbClr val="4E4E4E"/>
                </a:solidFill>
              </a:rPr>
              <a:t>Input</a:t>
            </a:r>
          </a:p>
          <a:p>
            <a:pPr marL="800100" lvl="1" indent="-342900">
              <a:buFont typeface="Arial" panose="020B0604020202020204" pitchFamily="34" charset="0"/>
              <a:buChar char="•"/>
            </a:pPr>
            <a:r>
              <a:rPr lang="de-DE" dirty="0">
                <a:solidFill>
                  <a:srgbClr val="4E4E4E"/>
                </a:solidFill>
              </a:rPr>
              <a:t>Austausch</a:t>
            </a:r>
          </a:p>
          <a:p>
            <a:pPr marL="342900" indent="-342900">
              <a:buFont typeface="+mj-lt"/>
              <a:buAutoNum type="arabicPeriod"/>
            </a:pPr>
            <a:r>
              <a:rPr lang="de-DE" dirty="0">
                <a:solidFill>
                  <a:srgbClr val="4E4E4E"/>
                </a:solidFill>
              </a:rPr>
              <a:t>Visionen und Werte- Ist das nicht das Gleiche?</a:t>
            </a:r>
          </a:p>
          <a:p>
            <a:pPr marL="800100" lvl="1" indent="-342900">
              <a:buFont typeface="Arial" panose="020B0604020202020204" pitchFamily="34" charset="0"/>
              <a:buChar char="•"/>
            </a:pPr>
            <a:r>
              <a:rPr lang="de-DE" dirty="0">
                <a:solidFill>
                  <a:srgbClr val="4E4E4E"/>
                </a:solidFill>
              </a:rPr>
              <a:t>Input</a:t>
            </a:r>
          </a:p>
          <a:p>
            <a:pPr marL="800100" lvl="1" indent="-342900">
              <a:buFont typeface="Arial" panose="020B0604020202020204" pitchFamily="34" charset="0"/>
              <a:buChar char="•"/>
            </a:pPr>
            <a:r>
              <a:rPr lang="de-DE" dirty="0">
                <a:solidFill>
                  <a:srgbClr val="4E4E4E"/>
                </a:solidFill>
              </a:rPr>
              <a:t>Aktion &amp; Austausch</a:t>
            </a:r>
          </a:p>
          <a:p>
            <a:pPr marL="342900" indent="-342900">
              <a:buFont typeface="+mj-lt"/>
              <a:buAutoNum type="arabicPeriod"/>
            </a:pPr>
            <a:r>
              <a:rPr lang="de-DE" dirty="0">
                <a:solidFill>
                  <a:srgbClr val="4E4E4E"/>
                </a:solidFill>
              </a:rPr>
              <a:t>Visionsentwicklung mit dem Golden Circle</a:t>
            </a:r>
          </a:p>
          <a:p>
            <a:pPr marL="800100" lvl="1" indent="-342900">
              <a:buFont typeface="Arial" panose="020B0604020202020204" pitchFamily="34" charset="0"/>
              <a:buChar char="•"/>
            </a:pPr>
            <a:r>
              <a:rPr lang="de-DE" dirty="0">
                <a:solidFill>
                  <a:srgbClr val="4E4E4E"/>
                </a:solidFill>
              </a:rPr>
              <a:t>Input</a:t>
            </a:r>
          </a:p>
          <a:p>
            <a:pPr marL="800100" lvl="1" indent="-342900">
              <a:buFont typeface="Arial" panose="020B0604020202020204" pitchFamily="34" charset="0"/>
              <a:buChar char="•"/>
            </a:pPr>
            <a:r>
              <a:rPr lang="de-DE" dirty="0">
                <a:solidFill>
                  <a:srgbClr val="4E4E4E"/>
                </a:solidFill>
              </a:rPr>
              <a:t>Aktion</a:t>
            </a:r>
          </a:p>
          <a:p>
            <a:pPr marL="800100" lvl="1" indent="-342900">
              <a:buFont typeface="Arial" panose="020B0604020202020204" pitchFamily="34" charset="0"/>
              <a:buChar char="•"/>
            </a:pPr>
            <a:r>
              <a:rPr lang="de-DE" dirty="0">
                <a:solidFill>
                  <a:srgbClr val="4E4E4E"/>
                </a:solidFill>
              </a:rPr>
              <a:t>Austausch</a:t>
            </a:r>
          </a:p>
          <a:p>
            <a:pPr marL="342900" indent="-342900">
              <a:buFont typeface="+mj-lt"/>
              <a:buAutoNum type="arabicPeriod"/>
            </a:pPr>
            <a:r>
              <a:rPr lang="de-DE" dirty="0">
                <a:solidFill>
                  <a:srgbClr val="4E4E4E"/>
                </a:solidFill>
              </a:rPr>
              <a:t>Abschluss</a:t>
            </a:r>
          </a:p>
        </p:txBody>
      </p:sp>
      <p:sp>
        <p:nvSpPr>
          <p:cNvPr id="4" name="Textplatzhalter 3"/>
          <p:cNvSpPr>
            <a:spLocks noGrp="1"/>
          </p:cNvSpPr>
          <p:nvPr>
            <p:ph type="body" sz="quarter" idx="10"/>
          </p:nvPr>
        </p:nvSpPr>
        <p:spPr/>
        <p:txBody>
          <a:bodyPr/>
          <a:lstStyle/>
          <a:p>
            <a:r>
              <a:rPr lang="de-DE" sz="1200" dirty="0"/>
              <a:t>Gemeinsam stark für KMU mit Visionen</a:t>
            </a:r>
          </a:p>
          <a:p>
            <a:endParaRPr lang="de-DE" dirty="0"/>
          </a:p>
        </p:txBody>
      </p:sp>
      <p:sp>
        <p:nvSpPr>
          <p:cNvPr id="5" name="Textplatzhalter 4"/>
          <p:cNvSpPr>
            <a:spLocks noGrp="1"/>
          </p:cNvSpPr>
          <p:nvPr>
            <p:ph type="body" sz="quarter" idx="11"/>
          </p:nvPr>
        </p:nvSpPr>
        <p:spPr/>
        <p:txBody>
          <a:bodyPr/>
          <a:lstStyle/>
          <a:p>
            <a:r>
              <a:rPr lang="de-DE" dirty="0"/>
              <a:t>Fahrplan</a:t>
            </a:r>
          </a:p>
        </p:txBody>
      </p:sp>
      <p:sp>
        <p:nvSpPr>
          <p:cNvPr id="6" name="Textplatzhalter 5"/>
          <p:cNvSpPr>
            <a:spLocks noGrp="1"/>
          </p:cNvSpPr>
          <p:nvPr>
            <p:ph type="body" sz="quarter" idx="12"/>
          </p:nvPr>
        </p:nvSpPr>
        <p:spPr/>
        <p:txBody>
          <a:bodyPr/>
          <a:lstStyle/>
          <a:p>
            <a:r>
              <a:rPr lang="de-DE" dirty="0"/>
              <a:t>2</a:t>
            </a:r>
          </a:p>
        </p:txBody>
      </p:sp>
    </p:spTree>
    <p:extLst>
      <p:ext uri="{BB962C8B-B14F-4D97-AF65-F5344CB8AC3E}">
        <p14:creationId xmlns:p14="http://schemas.microsoft.com/office/powerpoint/2010/main" val="18184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pc="0" dirty="0"/>
              <a:t>Der Sinn von Visionen und Kulturentwicklung</a:t>
            </a:r>
          </a:p>
        </p:txBody>
      </p:sp>
      <p:sp>
        <p:nvSpPr>
          <p:cNvPr id="3" name="Inhaltsplatzhalter 2"/>
          <p:cNvSpPr>
            <a:spLocks noGrp="1"/>
          </p:cNvSpPr>
          <p:nvPr>
            <p:ph idx="1"/>
          </p:nvPr>
        </p:nvSpPr>
        <p:spPr/>
        <p:txBody>
          <a:bodyPr>
            <a:normAutofit fontScale="92500" lnSpcReduction="10000"/>
          </a:bodyPr>
          <a:lstStyle/>
          <a:p>
            <a:pPr marL="0" indent="0">
              <a:lnSpc>
                <a:spcPct val="115000"/>
              </a:lnSpc>
              <a:spcAft>
                <a:spcPts val="300"/>
              </a:spcAft>
              <a:buNone/>
            </a:pPr>
            <a:r>
              <a:rPr lang="de-DE" sz="1800" i="1" dirty="0">
                <a:solidFill>
                  <a:srgbClr val="4E4E4E"/>
                </a:solidFill>
                <a:effectLst/>
                <a:ea typeface="Times New Roman" panose="02020603050405020304" pitchFamily="18" charset="0"/>
                <a:cs typeface="Times New Roman" panose="02020603050405020304" pitchFamily="18" charset="0"/>
              </a:rPr>
              <a:t>Kultur</a:t>
            </a:r>
            <a:r>
              <a:rPr lang="de-DE" sz="1800" dirty="0">
                <a:solidFill>
                  <a:srgbClr val="4E4E4E"/>
                </a:solidFill>
                <a:effectLst/>
                <a:ea typeface="Times New Roman" panose="02020603050405020304" pitchFamily="18" charset="0"/>
                <a:cs typeface="Times New Roman" panose="02020603050405020304" pitchFamily="18" charset="0"/>
              </a:rPr>
              <a:t> und gegenseitiges Kulturverständnis </a:t>
            </a:r>
            <a:r>
              <a:rPr lang="de-DE" sz="1800" b="1" dirty="0">
                <a:solidFill>
                  <a:srgbClr val="4E4E4E"/>
                </a:solidFill>
                <a:effectLst/>
                <a:ea typeface="Times New Roman" panose="02020603050405020304" pitchFamily="18" charset="0"/>
                <a:cs typeface="Times New Roman" panose="02020603050405020304" pitchFamily="18" charset="0"/>
              </a:rPr>
              <a:t>ermöglicht</a:t>
            </a:r>
            <a:r>
              <a:rPr lang="de-DE" sz="1800" b="1" dirty="0">
                <a:solidFill>
                  <a:srgbClr val="4E4E4E"/>
                </a:solidFill>
                <a:ea typeface="Times New Roman" panose="02020603050405020304" pitchFamily="18" charset="0"/>
                <a:cs typeface="Times New Roman" panose="02020603050405020304" pitchFamily="18" charset="0"/>
              </a:rPr>
              <a:t> </a:t>
            </a:r>
            <a:r>
              <a:rPr lang="de-DE" sz="1800" dirty="0">
                <a:solidFill>
                  <a:srgbClr val="4E4E4E"/>
                </a:solidFill>
                <a:effectLst/>
                <a:ea typeface="Times New Roman" panose="02020603050405020304" pitchFamily="18" charset="0"/>
                <a:cs typeface="Times New Roman" panose="02020603050405020304" pitchFamily="18" charset="0"/>
              </a:rPr>
              <a:t>eine </a:t>
            </a:r>
            <a:r>
              <a:rPr lang="de-DE" sz="1800" b="1" dirty="0">
                <a:solidFill>
                  <a:srgbClr val="4E4E4E"/>
                </a:solidFill>
                <a:effectLst/>
                <a:ea typeface="Times New Roman" panose="02020603050405020304" pitchFamily="18" charset="0"/>
                <a:cs typeface="Times New Roman" panose="02020603050405020304" pitchFamily="18" charset="0"/>
              </a:rPr>
              <a:t>aufeinander abgestimmte </a:t>
            </a:r>
            <a:r>
              <a:rPr lang="de-DE" sz="1800" dirty="0">
                <a:solidFill>
                  <a:srgbClr val="4E4E4E"/>
                </a:solidFill>
                <a:effectLst/>
                <a:ea typeface="Times New Roman" panose="02020603050405020304" pitchFamily="18" charset="0"/>
                <a:cs typeface="Times New Roman" panose="02020603050405020304" pitchFamily="18" charset="0"/>
              </a:rPr>
              <a:t> </a:t>
            </a:r>
            <a:r>
              <a:rPr lang="de-DE" sz="1800" b="1" dirty="0">
                <a:solidFill>
                  <a:srgbClr val="4E4E4E"/>
                </a:solidFill>
                <a:effectLst/>
                <a:ea typeface="Times New Roman" panose="02020603050405020304" pitchFamily="18" charset="0"/>
                <a:cs typeface="Times New Roman" panose="02020603050405020304" pitchFamily="18" charset="0"/>
              </a:rPr>
              <a:t>selbständige Steuerung</a:t>
            </a:r>
            <a:r>
              <a:rPr lang="de-DE" sz="1800" dirty="0">
                <a:solidFill>
                  <a:srgbClr val="4E4E4E"/>
                </a:solidFill>
                <a:effectLst/>
                <a:ea typeface="Times New Roman" panose="02020603050405020304" pitchFamily="18" charset="0"/>
                <a:cs typeface="Times New Roman" panose="02020603050405020304" pitchFamily="18" charset="0"/>
              </a:rPr>
              <a:t>:</a:t>
            </a:r>
          </a:p>
          <a:p>
            <a:pPr marL="0" indent="0" algn="just">
              <a:lnSpc>
                <a:spcPct val="115000"/>
              </a:lnSpc>
              <a:spcAft>
                <a:spcPts val="300"/>
              </a:spcAft>
              <a:buNone/>
            </a:pPr>
            <a:endParaRPr lang="de-DE" sz="1800" dirty="0">
              <a:solidFill>
                <a:srgbClr val="4E4E4E"/>
              </a:solidFill>
              <a:effectLst/>
              <a:ea typeface="Times New Roman" panose="02020603050405020304" pitchFamily="18" charset="0"/>
              <a:cs typeface="Times New Roman" panose="02020603050405020304" pitchFamily="18" charset="0"/>
            </a:endParaRPr>
          </a:p>
          <a:p>
            <a:pPr marL="0" indent="0">
              <a:lnSpc>
                <a:spcPct val="115000"/>
              </a:lnSpc>
              <a:spcAft>
                <a:spcPts val="300"/>
              </a:spcAft>
              <a:buNone/>
            </a:pPr>
            <a:r>
              <a:rPr lang="de-DE" sz="1800" b="1" dirty="0">
                <a:solidFill>
                  <a:srgbClr val="4E4E4E"/>
                </a:solidFill>
                <a:effectLst/>
                <a:ea typeface="Times New Roman" panose="02020603050405020304" pitchFamily="18" charset="0"/>
                <a:cs typeface="Times New Roman" panose="02020603050405020304" pitchFamily="18" charset="0"/>
              </a:rPr>
              <a:t>Das Gefühl</a:t>
            </a:r>
            <a:r>
              <a:rPr lang="de-DE" sz="1800" dirty="0">
                <a:solidFill>
                  <a:srgbClr val="4E4E4E"/>
                </a:solidFill>
                <a:effectLst/>
                <a:ea typeface="Times New Roman" panose="02020603050405020304" pitchFamily="18" charset="0"/>
                <a:cs typeface="Times New Roman" panose="02020603050405020304" pitchFamily="18" charset="0"/>
              </a:rPr>
              <a:t> </a:t>
            </a:r>
            <a:r>
              <a:rPr lang="de-DE" sz="1800" b="1" dirty="0">
                <a:solidFill>
                  <a:srgbClr val="4E4E4E"/>
                </a:solidFill>
                <a:effectLst/>
                <a:ea typeface="Times New Roman" panose="02020603050405020304" pitchFamily="18" charset="0"/>
                <a:cs typeface="Times New Roman" panose="02020603050405020304" pitchFamily="18" charset="0"/>
              </a:rPr>
              <a:t>zu wissen</a:t>
            </a:r>
            <a:r>
              <a:rPr lang="de-DE" sz="1800" dirty="0">
                <a:solidFill>
                  <a:srgbClr val="4E4E4E"/>
                </a:solidFill>
                <a:effectLst/>
                <a:ea typeface="Times New Roman" panose="02020603050405020304" pitchFamily="18" charset="0"/>
                <a:cs typeface="Times New Roman" panose="02020603050405020304" pitchFamily="18" charset="0"/>
              </a:rPr>
              <a:t>, </a:t>
            </a:r>
          </a:p>
          <a:p>
            <a:pPr>
              <a:lnSpc>
                <a:spcPct val="115000"/>
              </a:lnSpc>
              <a:spcAft>
                <a:spcPts val="300"/>
              </a:spcAft>
            </a:pPr>
            <a:r>
              <a:rPr lang="de-DE" sz="1800" b="1" dirty="0">
                <a:solidFill>
                  <a:srgbClr val="4E4E4E"/>
                </a:solidFill>
                <a:effectLst/>
                <a:ea typeface="Times New Roman" panose="02020603050405020304" pitchFamily="18" charset="0"/>
                <a:cs typeface="Times New Roman" panose="02020603050405020304" pitchFamily="18" charset="0"/>
              </a:rPr>
              <a:t>wie</a:t>
            </a:r>
            <a:r>
              <a:rPr lang="de-DE" sz="1800" dirty="0">
                <a:solidFill>
                  <a:srgbClr val="4E4E4E"/>
                </a:solidFill>
                <a:effectLst/>
                <a:ea typeface="Times New Roman" panose="02020603050405020304" pitchFamily="18" charset="0"/>
                <a:cs typeface="Times New Roman" panose="02020603050405020304" pitchFamily="18" charset="0"/>
              </a:rPr>
              <a:t> man die Arbeit macht</a:t>
            </a:r>
          </a:p>
          <a:p>
            <a:pPr>
              <a:lnSpc>
                <a:spcPct val="115000"/>
              </a:lnSpc>
              <a:spcAft>
                <a:spcPts val="300"/>
              </a:spcAft>
            </a:pPr>
            <a:r>
              <a:rPr lang="de-DE" sz="1800" b="1" dirty="0">
                <a:solidFill>
                  <a:srgbClr val="4E4E4E"/>
                </a:solidFill>
                <a:effectLst/>
                <a:ea typeface="Times New Roman" panose="02020603050405020304" pitchFamily="18" charset="0"/>
                <a:cs typeface="Times New Roman" panose="02020603050405020304" pitchFamily="18" charset="0"/>
              </a:rPr>
              <a:t>wie</a:t>
            </a:r>
            <a:r>
              <a:rPr lang="de-DE" sz="1800" dirty="0">
                <a:solidFill>
                  <a:srgbClr val="4E4E4E"/>
                </a:solidFill>
                <a:effectLst/>
                <a:ea typeface="Times New Roman" panose="02020603050405020304" pitchFamily="18" charset="0"/>
                <a:cs typeface="Times New Roman" panose="02020603050405020304" pitchFamily="18" charset="0"/>
              </a:rPr>
              <a:t> man miteinander umgeht </a:t>
            </a:r>
          </a:p>
          <a:p>
            <a:pPr>
              <a:lnSpc>
                <a:spcPct val="115000"/>
              </a:lnSpc>
              <a:spcAft>
                <a:spcPts val="300"/>
              </a:spcAft>
            </a:pPr>
            <a:r>
              <a:rPr lang="de-DE" sz="1800" b="1" dirty="0">
                <a:solidFill>
                  <a:srgbClr val="4E4E4E"/>
                </a:solidFill>
                <a:effectLst/>
                <a:ea typeface="Times New Roman" panose="02020603050405020304" pitchFamily="18" charset="0"/>
                <a:cs typeface="Times New Roman" panose="02020603050405020304" pitchFamily="18" charset="0"/>
              </a:rPr>
              <a:t>worauf</a:t>
            </a:r>
            <a:r>
              <a:rPr lang="de-DE" sz="1800" dirty="0">
                <a:solidFill>
                  <a:srgbClr val="4E4E4E"/>
                </a:solidFill>
                <a:effectLst/>
                <a:ea typeface="Times New Roman" panose="02020603050405020304" pitchFamily="18" charset="0"/>
                <a:cs typeface="Times New Roman" panose="02020603050405020304" pitchFamily="18" charset="0"/>
              </a:rPr>
              <a:t> man sich verlassen kann</a:t>
            </a:r>
          </a:p>
          <a:p>
            <a:pPr>
              <a:lnSpc>
                <a:spcPct val="115000"/>
              </a:lnSpc>
              <a:spcAft>
                <a:spcPts val="300"/>
              </a:spcAft>
            </a:pPr>
            <a:r>
              <a:rPr lang="de-DE" sz="1800" b="1" dirty="0">
                <a:solidFill>
                  <a:srgbClr val="4E4E4E"/>
                </a:solidFill>
                <a:effectLst/>
                <a:ea typeface="Times New Roman" panose="02020603050405020304" pitchFamily="18" charset="0"/>
                <a:cs typeface="Times New Roman" panose="02020603050405020304" pitchFamily="18" charset="0"/>
              </a:rPr>
              <a:t>was</a:t>
            </a:r>
            <a:r>
              <a:rPr lang="de-DE" sz="1800" dirty="0">
                <a:solidFill>
                  <a:srgbClr val="4E4E4E"/>
                </a:solidFill>
                <a:effectLst/>
                <a:ea typeface="Times New Roman" panose="02020603050405020304" pitchFamily="18" charset="0"/>
                <a:cs typeface="Times New Roman" panose="02020603050405020304" pitchFamily="18" charset="0"/>
              </a:rPr>
              <a:t> man vom anderen erwarten kann</a:t>
            </a:r>
          </a:p>
          <a:p>
            <a:pPr marL="0" indent="0">
              <a:lnSpc>
                <a:spcPct val="115000"/>
              </a:lnSpc>
              <a:spcAft>
                <a:spcPts val="300"/>
              </a:spcAft>
              <a:buNone/>
            </a:pPr>
            <a:r>
              <a:rPr lang="de-DE" sz="1800" b="1" dirty="0">
                <a:solidFill>
                  <a:srgbClr val="4E4E4E"/>
                </a:solidFill>
                <a:effectLst/>
                <a:ea typeface="Times New Roman" panose="02020603050405020304" pitchFamily="18" charset="0"/>
                <a:cs typeface="Times New Roman" panose="02020603050405020304" pitchFamily="18" charset="0"/>
              </a:rPr>
              <a:t>definiert</a:t>
            </a:r>
            <a:r>
              <a:rPr lang="de-DE" sz="1800" dirty="0">
                <a:solidFill>
                  <a:srgbClr val="4E4E4E"/>
                </a:solidFill>
                <a:effectLst/>
                <a:ea typeface="Times New Roman" panose="02020603050405020304" pitchFamily="18" charset="0"/>
                <a:cs typeface="Times New Roman" panose="02020603050405020304" pitchFamily="18" charset="0"/>
              </a:rPr>
              <a:t>  entscheidend </a:t>
            </a:r>
            <a:r>
              <a:rPr lang="de-DE" sz="1800" b="1" dirty="0">
                <a:solidFill>
                  <a:srgbClr val="4E4E4E"/>
                </a:solidFill>
                <a:effectLst/>
                <a:ea typeface="Times New Roman" panose="02020603050405020304" pitchFamily="18" charset="0"/>
                <a:cs typeface="Times New Roman" panose="02020603050405020304" pitchFamily="18" charset="0"/>
              </a:rPr>
              <a:t>die Leitplanken</a:t>
            </a:r>
            <a:r>
              <a:rPr lang="de-DE" sz="1800" dirty="0">
                <a:solidFill>
                  <a:srgbClr val="4E4E4E"/>
                </a:solidFill>
                <a:effectLst/>
                <a:ea typeface="Times New Roman" panose="02020603050405020304" pitchFamily="18" charset="0"/>
                <a:cs typeface="Times New Roman" panose="02020603050405020304" pitchFamily="18" charset="0"/>
              </a:rPr>
              <a:t>, </a:t>
            </a:r>
            <a:r>
              <a:rPr lang="de-DE" sz="1800" b="1" dirty="0">
                <a:solidFill>
                  <a:srgbClr val="4E4E4E"/>
                </a:solidFill>
                <a:effectLst/>
                <a:ea typeface="Times New Roman" panose="02020603050405020304" pitchFamily="18" charset="0"/>
                <a:cs typeface="Times New Roman" panose="02020603050405020304" pitchFamily="18" charset="0"/>
              </a:rPr>
              <a:t>innerhalb der</a:t>
            </a:r>
            <a:r>
              <a:rPr lang="de-DE" sz="1800" dirty="0">
                <a:solidFill>
                  <a:srgbClr val="4E4E4E"/>
                </a:solidFill>
                <a:effectLst/>
                <a:ea typeface="Times New Roman" panose="02020603050405020304" pitchFamily="18" charset="0"/>
                <a:cs typeface="Times New Roman" panose="02020603050405020304" pitchFamily="18" charset="0"/>
              </a:rPr>
              <a:t> sich </a:t>
            </a:r>
            <a:r>
              <a:rPr lang="de-DE" sz="1800" b="1" dirty="0">
                <a:solidFill>
                  <a:srgbClr val="4E4E4E"/>
                </a:solidFill>
                <a:effectLst/>
                <a:ea typeface="Times New Roman" panose="02020603050405020304" pitchFamily="18" charset="0"/>
                <a:cs typeface="Times New Roman" panose="02020603050405020304" pitchFamily="18" charset="0"/>
              </a:rPr>
              <a:t>die einzelnen</a:t>
            </a:r>
            <a:r>
              <a:rPr lang="de-DE" sz="1800" dirty="0">
                <a:solidFill>
                  <a:srgbClr val="4E4E4E"/>
                </a:solidFill>
                <a:effectLst/>
                <a:ea typeface="Times New Roman" panose="02020603050405020304" pitchFamily="18" charset="0"/>
                <a:cs typeface="Times New Roman" panose="02020603050405020304" pitchFamily="18" charset="0"/>
              </a:rPr>
              <a:t> </a:t>
            </a:r>
            <a:r>
              <a:rPr lang="de-DE" sz="1800" b="1" dirty="0">
                <a:solidFill>
                  <a:srgbClr val="4E4E4E"/>
                </a:solidFill>
                <a:effectLst/>
                <a:ea typeface="Times New Roman" panose="02020603050405020304" pitchFamily="18" charset="0"/>
                <a:cs typeface="Times New Roman" panose="02020603050405020304" pitchFamily="18" charset="0"/>
              </a:rPr>
              <a:t>bewegen</a:t>
            </a:r>
            <a:r>
              <a:rPr lang="de-DE" sz="1800" dirty="0">
                <a:solidFill>
                  <a:srgbClr val="4E4E4E"/>
                </a:solidFill>
                <a:effectLst/>
                <a:ea typeface="Times New Roman" panose="02020603050405020304" pitchFamily="18" charset="0"/>
                <a:cs typeface="Times New Roman" panose="02020603050405020304" pitchFamily="18" charset="0"/>
              </a:rPr>
              <a:t>,  </a:t>
            </a:r>
            <a:r>
              <a:rPr lang="de-DE" sz="1800" b="1" dirty="0">
                <a:solidFill>
                  <a:srgbClr val="4E4E4E"/>
                </a:solidFill>
                <a:effectLst/>
                <a:ea typeface="Times New Roman" panose="02020603050405020304" pitchFamily="18" charset="0"/>
                <a:cs typeface="Times New Roman" panose="02020603050405020304" pitchFamily="18" charset="0"/>
              </a:rPr>
              <a:t>obwohl</a:t>
            </a:r>
            <a:r>
              <a:rPr lang="de-DE" sz="1800" dirty="0">
                <a:solidFill>
                  <a:srgbClr val="4E4E4E"/>
                </a:solidFill>
                <a:effectLst/>
                <a:ea typeface="Times New Roman" panose="02020603050405020304" pitchFamily="18" charset="0"/>
                <a:cs typeface="Times New Roman" panose="02020603050405020304" pitchFamily="18" charset="0"/>
              </a:rPr>
              <a:t> sie sich </a:t>
            </a:r>
            <a:r>
              <a:rPr lang="de-DE" sz="1800" b="1" dirty="0">
                <a:solidFill>
                  <a:srgbClr val="4E4E4E"/>
                </a:solidFill>
                <a:effectLst/>
                <a:ea typeface="Times New Roman" panose="02020603050405020304" pitchFamily="18" charset="0"/>
                <a:cs typeface="Times New Roman" panose="02020603050405020304" pitchFamily="18" charset="0"/>
              </a:rPr>
              <a:t>selbst steuern.</a:t>
            </a:r>
            <a:endParaRPr lang="de-DE" sz="1800" dirty="0">
              <a:solidFill>
                <a:srgbClr val="4E4E4E"/>
              </a:solidFill>
              <a:effectLst/>
              <a:ea typeface="Times New Roman" panose="02020603050405020304" pitchFamily="18" charset="0"/>
              <a:cs typeface="Times New Roman" panose="02020603050405020304" pitchFamily="18" charset="0"/>
            </a:endParaRPr>
          </a:p>
          <a:p>
            <a:pPr marL="0" indent="0">
              <a:buNone/>
            </a:pPr>
            <a:endParaRPr lang="de-DE" dirty="0">
              <a:solidFill>
                <a:srgbClr val="4E4E4E"/>
              </a:solidFill>
            </a:endParaRPr>
          </a:p>
          <a:p>
            <a:pPr marL="0" indent="0">
              <a:buNone/>
            </a:pPr>
            <a:endParaRPr lang="de-DE" dirty="0">
              <a:solidFill>
                <a:srgbClr val="4E4E4E"/>
              </a:solidFill>
            </a:endParaRPr>
          </a:p>
          <a:p>
            <a:pPr marL="0" indent="0">
              <a:buNone/>
            </a:pPr>
            <a:r>
              <a:rPr lang="de-DE" sz="1200" dirty="0">
                <a:solidFill>
                  <a:srgbClr val="4E4E4E"/>
                </a:solidFill>
              </a:rPr>
              <a:t>(Quelle: </a:t>
            </a:r>
            <a:r>
              <a:rPr lang="de-DE" sz="1200" dirty="0" err="1">
                <a:solidFill>
                  <a:srgbClr val="4E4E4E"/>
                </a:solidFill>
              </a:rPr>
              <a:t>isb</a:t>
            </a:r>
            <a:r>
              <a:rPr lang="de-DE" sz="1200" dirty="0">
                <a:solidFill>
                  <a:srgbClr val="4E4E4E"/>
                </a:solidFill>
              </a:rPr>
              <a:t>: Dr. Cornelia von Velasco)</a:t>
            </a:r>
          </a:p>
        </p:txBody>
      </p:sp>
      <p:sp>
        <p:nvSpPr>
          <p:cNvPr id="4" name="Textplatzhalter 3"/>
          <p:cNvSpPr>
            <a:spLocks noGrp="1"/>
          </p:cNvSpPr>
          <p:nvPr>
            <p:ph type="body" sz="quarter" idx="10"/>
          </p:nvPr>
        </p:nvSpPr>
        <p:spPr/>
        <p:txBody>
          <a:bodyPr/>
          <a:lstStyle/>
          <a:p>
            <a:r>
              <a:rPr lang="de-DE" sz="1200" dirty="0"/>
              <a:t>Gemeinsam stark für KMU mit Visionen</a:t>
            </a:r>
          </a:p>
          <a:p>
            <a:endParaRPr lang="de-DE" dirty="0"/>
          </a:p>
        </p:txBody>
      </p:sp>
      <p:sp>
        <p:nvSpPr>
          <p:cNvPr id="5" name="Textplatzhalter 4"/>
          <p:cNvSpPr>
            <a:spLocks noGrp="1"/>
          </p:cNvSpPr>
          <p:nvPr>
            <p:ph type="body" sz="quarter" idx="11"/>
          </p:nvPr>
        </p:nvSpPr>
        <p:spPr/>
        <p:txBody>
          <a:bodyPr/>
          <a:lstStyle/>
          <a:p>
            <a:r>
              <a:rPr lang="de-DE" dirty="0"/>
              <a:t>Sinn von Visionen</a:t>
            </a:r>
          </a:p>
        </p:txBody>
      </p:sp>
      <p:sp>
        <p:nvSpPr>
          <p:cNvPr id="6" name="Textplatzhalter 5"/>
          <p:cNvSpPr>
            <a:spLocks noGrp="1"/>
          </p:cNvSpPr>
          <p:nvPr>
            <p:ph type="body" sz="quarter" idx="12"/>
          </p:nvPr>
        </p:nvSpPr>
        <p:spPr/>
        <p:txBody>
          <a:bodyPr/>
          <a:lstStyle/>
          <a:p>
            <a:r>
              <a:rPr lang="de-DE" dirty="0"/>
              <a:t>3</a:t>
            </a:r>
          </a:p>
        </p:txBody>
      </p:sp>
    </p:spTree>
    <p:extLst>
      <p:ext uri="{BB962C8B-B14F-4D97-AF65-F5344CB8AC3E}">
        <p14:creationId xmlns:p14="http://schemas.microsoft.com/office/powerpoint/2010/main" val="2846836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C5561CA5-7FAC-E061-8BCE-0DC356803B4F}"/>
              </a:ext>
            </a:extLst>
          </p:cNvPr>
          <p:cNvSpPr>
            <a:spLocks noGrp="1"/>
          </p:cNvSpPr>
          <p:nvPr>
            <p:ph type="body" sz="quarter" idx="10"/>
          </p:nvPr>
        </p:nvSpPr>
        <p:spPr/>
        <p:txBody>
          <a:bodyPr/>
          <a:lstStyle/>
          <a:p>
            <a:r>
              <a:rPr lang="de-DE" sz="1200" dirty="0"/>
              <a:t>Gemeinsam stark für KMU mit Visionen</a:t>
            </a:r>
          </a:p>
          <a:p>
            <a:endParaRPr lang="de-DE" dirty="0"/>
          </a:p>
        </p:txBody>
      </p:sp>
      <p:sp>
        <p:nvSpPr>
          <p:cNvPr id="4" name="Textplatzhalter 3">
            <a:extLst>
              <a:ext uri="{FF2B5EF4-FFF2-40B4-BE49-F238E27FC236}">
                <a16:creationId xmlns:a16="http://schemas.microsoft.com/office/drawing/2014/main" id="{97FF9072-6BC8-B484-D35E-B575B44837BE}"/>
              </a:ext>
            </a:extLst>
          </p:cNvPr>
          <p:cNvSpPr>
            <a:spLocks noGrp="1"/>
          </p:cNvSpPr>
          <p:nvPr>
            <p:ph type="body" sz="quarter" idx="11"/>
          </p:nvPr>
        </p:nvSpPr>
        <p:spPr/>
        <p:txBody>
          <a:bodyPr/>
          <a:lstStyle/>
          <a:p>
            <a:r>
              <a:rPr lang="de-DE" dirty="0"/>
              <a:t>Visionen und Ziele</a:t>
            </a:r>
          </a:p>
        </p:txBody>
      </p:sp>
      <p:sp>
        <p:nvSpPr>
          <p:cNvPr id="5" name="Textplatzhalter 4">
            <a:extLst>
              <a:ext uri="{FF2B5EF4-FFF2-40B4-BE49-F238E27FC236}">
                <a16:creationId xmlns:a16="http://schemas.microsoft.com/office/drawing/2014/main" id="{BC4C0360-00AA-0991-334B-3E8219D9A151}"/>
              </a:ext>
            </a:extLst>
          </p:cNvPr>
          <p:cNvSpPr>
            <a:spLocks noGrp="1"/>
          </p:cNvSpPr>
          <p:nvPr>
            <p:ph type="body" sz="quarter" idx="12"/>
          </p:nvPr>
        </p:nvSpPr>
        <p:spPr/>
        <p:txBody>
          <a:bodyPr/>
          <a:lstStyle/>
          <a:p>
            <a:r>
              <a:rPr lang="de-DE" dirty="0"/>
              <a:t>4</a:t>
            </a:r>
          </a:p>
        </p:txBody>
      </p:sp>
      <p:sp>
        <p:nvSpPr>
          <p:cNvPr id="6" name="Träne 5">
            <a:extLst>
              <a:ext uri="{FF2B5EF4-FFF2-40B4-BE49-F238E27FC236}">
                <a16:creationId xmlns:a16="http://schemas.microsoft.com/office/drawing/2014/main" id="{7ECC3710-FFF4-215D-9A89-A673C125870D}"/>
              </a:ext>
            </a:extLst>
          </p:cNvPr>
          <p:cNvSpPr/>
          <p:nvPr/>
        </p:nvSpPr>
        <p:spPr>
          <a:xfrm rot="8146604">
            <a:off x="3296915" y="656417"/>
            <a:ext cx="2188219" cy="2131029"/>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Träne 6">
            <a:extLst>
              <a:ext uri="{FF2B5EF4-FFF2-40B4-BE49-F238E27FC236}">
                <a16:creationId xmlns:a16="http://schemas.microsoft.com/office/drawing/2014/main" id="{7B295623-428A-1FD4-8045-FB9EB8C8C451}"/>
              </a:ext>
            </a:extLst>
          </p:cNvPr>
          <p:cNvSpPr/>
          <p:nvPr/>
        </p:nvSpPr>
        <p:spPr>
          <a:xfrm rot="13387754">
            <a:off x="5008180" y="2268518"/>
            <a:ext cx="2113174" cy="2057945"/>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Träne 10">
            <a:extLst>
              <a:ext uri="{FF2B5EF4-FFF2-40B4-BE49-F238E27FC236}">
                <a16:creationId xmlns:a16="http://schemas.microsoft.com/office/drawing/2014/main" id="{117394E6-CDA4-F1FF-3084-9184D2703DF9}"/>
              </a:ext>
            </a:extLst>
          </p:cNvPr>
          <p:cNvSpPr/>
          <p:nvPr/>
        </p:nvSpPr>
        <p:spPr>
          <a:xfrm rot="18791556">
            <a:off x="3280581" y="3792967"/>
            <a:ext cx="2113174" cy="2057945"/>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Träne 12">
            <a:extLst>
              <a:ext uri="{FF2B5EF4-FFF2-40B4-BE49-F238E27FC236}">
                <a16:creationId xmlns:a16="http://schemas.microsoft.com/office/drawing/2014/main" id="{A68610FA-5D45-68DE-798C-DB1C0AD8F635}"/>
              </a:ext>
            </a:extLst>
          </p:cNvPr>
          <p:cNvSpPr/>
          <p:nvPr/>
        </p:nvSpPr>
        <p:spPr>
          <a:xfrm rot="898945">
            <a:off x="1000785" y="1805197"/>
            <a:ext cx="2661492" cy="2694374"/>
          </a:xfrm>
          <a:prstGeom prst="teardrop">
            <a:avLst>
              <a:gd name="adj" fmla="val 106973"/>
            </a:avLst>
          </a:prstGeom>
          <a:solidFill>
            <a:srgbClr val="F5A934"/>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chemeClr val="bg1"/>
              </a:solidFill>
              <a:latin typeface="+mj-lt"/>
              <a:ea typeface="+mj-ea"/>
              <a:cs typeface="+mj-cs"/>
            </a:endParaRPr>
          </a:p>
        </p:txBody>
      </p:sp>
      <p:sp>
        <p:nvSpPr>
          <p:cNvPr id="8" name="Textfeld 7">
            <a:extLst>
              <a:ext uri="{FF2B5EF4-FFF2-40B4-BE49-F238E27FC236}">
                <a16:creationId xmlns:a16="http://schemas.microsoft.com/office/drawing/2014/main" id="{4D865BF3-18A0-5290-217E-D58FFD0682F5}"/>
              </a:ext>
            </a:extLst>
          </p:cNvPr>
          <p:cNvSpPr txBox="1"/>
          <p:nvPr/>
        </p:nvSpPr>
        <p:spPr>
          <a:xfrm>
            <a:off x="1327118" y="2397600"/>
            <a:ext cx="2059781" cy="1477328"/>
          </a:xfrm>
          <a:prstGeom prst="rect">
            <a:avLst/>
          </a:prstGeom>
          <a:noFill/>
        </p:spPr>
        <p:txBody>
          <a:bodyPr wrap="square" rtlCol="0">
            <a:spAutoFit/>
          </a:bodyPr>
          <a:lstStyle/>
          <a:p>
            <a:pPr algn="ctr"/>
            <a:r>
              <a:rPr lang="de-DE" sz="1800" dirty="0">
                <a:solidFill>
                  <a:schemeClr val="bg1"/>
                </a:solidFill>
                <a:latin typeface="+mj-lt"/>
                <a:ea typeface="+mj-ea"/>
                <a:cs typeface="+mj-cs"/>
              </a:rPr>
              <a:t>Was ist der Unterschied zwischen Visionen und Zielen in Organisationen?</a:t>
            </a:r>
          </a:p>
        </p:txBody>
      </p:sp>
    </p:spTree>
    <p:extLst>
      <p:ext uri="{BB962C8B-B14F-4D97-AF65-F5344CB8AC3E}">
        <p14:creationId xmlns:p14="http://schemas.microsoft.com/office/powerpoint/2010/main" val="3171753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C5561CA5-7FAC-E061-8BCE-0DC356803B4F}"/>
              </a:ext>
            </a:extLst>
          </p:cNvPr>
          <p:cNvSpPr>
            <a:spLocks noGrp="1"/>
          </p:cNvSpPr>
          <p:nvPr>
            <p:ph type="body" sz="quarter" idx="10"/>
          </p:nvPr>
        </p:nvSpPr>
        <p:spPr/>
        <p:txBody>
          <a:bodyPr/>
          <a:lstStyle/>
          <a:p>
            <a:r>
              <a:rPr lang="de-DE" sz="1200" dirty="0"/>
              <a:t>Gemeinsam stark für KMU mit Visionen</a:t>
            </a:r>
          </a:p>
          <a:p>
            <a:endParaRPr lang="de-DE" dirty="0"/>
          </a:p>
        </p:txBody>
      </p:sp>
      <p:sp>
        <p:nvSpPr>
          <p:cNvPr id="4" name="Textplatzhalter 3">
            <a:extLst>
              <a:ext uri="{FF2B5EF4-FFF2-40B4-BE49-F238E27FC236}">
                <a16:creationId xmlns:a16="http://schemas.microsoft.com/office/drawing/2014/main" id="{97FF9072-6BC8-B484-D35E-B575B44837BE}"/>
              </a:ext>
            </a:extLst>
          </p:cNvPr>
          <p:cNvSpPr>
            <a:spLocks noGrp="1"/>
          </p:cNvSpPr>
          <p:nvPr>
            <p:ph type="body" sz="quarter" idx="11"/>
          </p:nvPr>
        </p:nvSpPr>
        <p:spPr/>
        <p:txBody>
          <a:bodyPr/>
          <a:lstStyle/>
          <a:p>
            <a:r>
              <a:rPr lang="de-DE" dirty="0"/>
              <a:t>Visionen und Ziele</a:t>
            </a:r>
          </a:p>
        </p:txBody>
      </p:sp>
      <p:sp>
        <p:nvSpPr>
          <p:cNvPr id="5" name="Textplatzhalter 4">
            <a:extLst>
              <a:ext uri="{FF2B5EF4-FFF2-40B4-BE49-F238E27FC236}">
                <a16:creationId xmlns:a16="http://schemas.microsoft.com/office/drawing/2014/main" id="{BC4C0360-00AA-0991-334B-3E8219D9A151}"/>
              </a:ext>
            </a:extLst>
          </p:cNvPr>
          <p:cNvSpPr>
            <a:spLocks noGrp="1"/>
          </p:cNvSpPr>
          <p:nvPr>
            <p:ph type="body" sz="quarter" idx="12"/>
          </p:nvPr>
        </p:nvSpPr>
        <p:spPr/>
        <p:txBody>
          <a:bodyPr/>
          <a:lstStyle/>
          <a:p>
            <a:r>
              <a:rPr lang="de-DE" dirty="0"/>
              <a:t>4</a:t>
            </a:r>
          </a:p>
        </p:txBody>
      </p:sp>
      <p:sp>
        <p:nvSpPr>
          <p:cNvPr id="2" name="Textfeld 1">
            <a:extLst>
              <a:ext uri="{FF2B5EF4-FFF2-40B4-BE49-F238E27FC236}">
                <a16:creationId xmlns:a16="http://schemas.microsoft.com/office/drawing/2014/main" id="{EA183CC3-DDC6-F1D6-0E4E-1FEA00CEBB97}"/>
              </a:ext>
            </a:extLst>
          </p:cNvPr>
          <p:cNvSpPr txBox="1"/>
          <p:nvPr/>
        </p:nvSpPr>
        <p:spPr>
          <a:xfrm>
            <a:off x="2140289" y="2547991"/>
            <a:ext cx="4863422" cy="1083502"/>
          </a:xfrm>
          <a:prstGeom prst="rect">
            <a:avLst/>
          </a:prstGeom>
          <a:noFill/>
        </p:spPr>
        <p:txBody>
          <a:bodyPr wrap="square">
            <a:spAutoFit/>
          </a:bodyPr>
          <a:lstStyle/>
          <a:p>
            <a:pPr>
              <a:lnSpc>
                <a:spcPct val="107000"/>
              </a:lnSpc>
              <a:spcAft>
                <a:spcPts val="800"/>
              </a:spcAft>
            </a:pPr>
            <a:r>
              <a:rPr lang="de-DE" sz="2800" b="1" kern="1200" dirty="0">
                <a:solidFill>
                  <a:srgbClr val="103A7F"/>
                </a:solidFill>
                <a:latin typeface="+mj-lt"/>
                <a:ea typeface="+mj-ea"/>
                <a:cs typeface="+mj-cs"/>
              </a:rPr>
              <a:t>Visionen und Werte </a:t>
            </a:r>
            <a:r>
              <a:rPr lang="de-DE" sz="2800" b="0" i="0" dirty="0">
                <a:solidFill>
                  <a:srgbClr val="103A7F"/>
                </a:solidFill>
                <a:effectLst/>
                <a:latin typeface="arial" panose="020B0604020202020204" pitchFamily="34" charset="0"/>
              </a:rPr>
              <a:t>–</a:t>
            </a:r>
            <a:r>
              <a:rPr lang="de-DE" sz="2800" b="1" kern="1200" dirty="0">
                <a:solidFill>
                  <a:srgbClr val="103A7F"/>
                </a:solidFill>
                <a:latin typeface="+mj-lt"/>
                <a:ea typeface="+mj-ea"/>
                <a:cs typeface="+mj-cs"/>
              </a:rPr>
              <a:t>                                   </a:t>
            </a:r>
          </a:p>
          <a:p>
            <a:pPr>
              <a:lnSpc>
                <a:spcPct val="107000"/>
              </a:lnSpc>
              <a:spcAft>
                <a:spcPts val="800"/>
              </a:spcAft>
            </a:pPr>
            <a:r>
              <a:rPr lang="de-DE" sz="2800" b="1" kern="1200" dirty="0">
                <a:solidFill>
                  <a:srgbClr val="103A7F"/>
                </a:solidFill>
                <a:latin typeface="+mj-lt"/>
                <a:ea typeface="+mj-ea"/>
                <a:cs typeface="+mj-cs"/>
              </a:rPr>
              <a:t>Ist das nicht das Gleiche? </a:t>
            </a:r>
          </a:p>
        </p:txBody>
      </p:sp>
    </p:spTree>
    <p:extLst>
      <p:ext uri="{BB962C8B-B14F-4D97-AF65-F5344CB8AC3E}">
        <p14:creationId xmlns:p14="http://schemas.microsoft.com/office/powerpoint/2010/main" val="855557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D8ACD9D2-6722-8480-2EEB-6E6BBC148678}"/>
              </a:ext>
            </a:extLst>
          </p:cNvPr>
          <p:cNvPicPr>
            <a:picLocks noChangeAspect="1"/>
          </p:cNvPicPr>
          <p:nvPr/>
        </p:nvPicPr>
        <p:blipFill>
          <a:blip r:embed="rId3">
            <a:duotone>
              <a:schemeClr val="accent5">
                <a:shade val="45000"/>
                <a:satMod val="135000"/>
              </a:schemeClr>
              <a:prstClr val="white"/>
            </a:duotone>
          </a:blip>
          <a:stretch>
            <a:fillRect/>
          </a:stretch>
        </p:blipFill>
        <p:spPr>
          <a:xfrm>
            <a:off x="1566342" y="401089"/>
            <a:ext cx="5649365" cy="5649365"/>
          </a:xfrm>
          <a:prstGeom prst="rect">
            <a:avLst/>
          </a:prstGeom>
          <a:noFill/>
        </p:spPr>
      </p:pic>
      <p:sp>
        <p:nvSpPr>
          <p:cNvPr id="12" name="Text Placeholder 3">
            <a:extLst>
              <a:ext uri="{FF2B5EF4-FFF2-40B4-BE49-F238E27FC236}">
                <a16:creationId xmlns:a16="http://schemas.microsoft.com/office/drawing/2014/main" id="{450FF9E6-EAD5-830A-1A35-1B28298B3086}"/>
              </a:ext>
            </a:extLst>
          </p:cNvPr>
          <p:cNvSpPr>
            <a:spLocks noGrp="1"/>
          </p:cNvSpPr>
          <p:nvPr>
            <p:ph type="body" sz="quarter" idx="10"/>
          </p:nvPr>
        </p:nvSpPr>
        <p:spPr>
          <a:xfrm>
            <a:off x="457200" y="44770"/>
            <a:ext cx="3933825" cy="304800"/>
          </a:xfrm>
        </p:spPr>
        <p:txBody>
          <a:bodyPr/>
          <a:lstStyle/>
          <a:p>
            <a:r>
              <a:rPr lang="de-DE" sz="1200" dirty="0"/>
              <a:t>Gemeinsam stark für KMU mit Visionen</a:t>
            </a:r>
          </a:p>
          <a:p>
            <a:endParaRPr lang="en-US" dirty="0"/>
          </a:p>
        </p:txBody>
      </p:sp>
      <p:sp>
        <p:nvSpPr>
          <p:cNvPr id="14" name="Text Placeholder 4">
            <a:extLst>
              <a:ext uri="{FF2B5EF4-FFF2-40B4-BE49-F238E27FC236}">
                <a16:creationId xmlns:a16="http://schemas.microsoft.com/office/drawing/2014/main" id="{E951A1EC-5692-396B-1836-1D98FB97E8D4}"/>
              </a:ext>
            </a:extLst>
          </p:cNvPr>
          <p:cNvSpPr>
            <a:spLocks noGrp="1"/>
          </p:cNvSpPr>
          <p:nvPr>
            <p:ph type="body" sz="quarter" idx="11"/>
          </p:nvPr>
        </p:nvSpPr>
        <p:spPr>
          <a:xfrm>
            <a:off x="4391025" y="44770"/>
            <a:ext cx="3605213" cy="304480"/>
          </a:xfrm>
        </p:spPr>
        <p:txBody>
          <a:bodyPr/>
          <a:lstStyle/>
          <a:p>
            <a:r>
              <a:rPr lang="en-US" dirty="0" err="1"/>
              <a:t>Werte</a:t>
            </a:r>
            <a:endParaRPr lang="en-US" dirty="0"/>
          </a:p>
        </p:txBody>
      </p:sp>
      <p:sp>
        <p:nvSpPr>
          <p:cNvPr id="16" name="Text Placeholder 5">
            <a:extLst>
              <a:ext uri="{FF2B5EF4-FFF2-40B4-BE49-F238E27FC236}">
                <a16:creationId xmlns:a16="http://schemas.microsoft.com/office/drawing/2014/main" id="{2E14CBCA-8DAE-956F-668A-F578942B1A50}"/>
              </a:ext>
            </a:extLst>
          </p:cNvPr>
          <p:cNvSpPr>
            <a:spLocks noGrp="1"/>
          </p:cNvSpPr>
          <p:nvPr>
            <p:ph type="body" sz="quarter" idx="12"/>
          </p:nvPr>
        </p:nvSpPr>
        <p:spPr>
          <a:xfrm>
            <a:off x="7996238" y="92074"/>
            <a:ext cx="690562" cy="206375"/>
          </a:xfrm>
        </p:spPr>
        <p:txBody>
          <a:bodyPr/>
          <a:lstStyle/>
          <a:p>
            <a:r>
              <a:rPr lang="en-US" dirty="0"/>
              <a:t>6</a:t>
            </a:r>
          </a:p>
        </p:txBody>
      </p:sp>
    </p:spTree>
    <p:extLst>
      <p:ext uri="{BB962C8B-B14F-4D97-AF65-F5344CB8AC3E}">
        <p14:creationId xmlns:p14="http://schemas.microsoft.com/office/powerpoint/2010/main" val="1185098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C5561CA5-7FAC-E061-8BCE-0DC356803B4F}"/>
              </a:ext>
            </a:extLst>
          </p:cNvPr>
          <p:cNvSpPr>
            <a:spLocks noGrp="1"/>
          </p:cNvSpPr>
          <p:nvPr>
            <p:ph type="body" sz="quarter" idx="10"/>
          </p:nvPr>
        </p:nvSpPr>
        <p:spPr/>
        <p:txBody>
          <a:bodyPr/>
          <a:lstStyle/>
          <a:p>
            <a:r>
              <a:rPr lang="de-DE" sz="1200" dirty="0"/>
              <a:t>Gemeinsam stark für KMU mit Visionen</a:t>
            </a:r>
          </a:p>
          <a:p>
            <a:endParaRPr lang="de-DE" dirty="0"/>
          </a:p>
        </p:txBody>
      </p:sp>
      <p:sp>
        <p:nvSpPr>
          <p:cNvPr id="4" name="Textplatzhalter 3">
            <a:extLst>
              <a:ext uri="{FF2B5EF4-FFF2-40B4-BE49-F238E27FC236}">
                <a16:creationId xmlns:a16="http://schemas.microsoft.com/office/drawing/2014/main" id="{97FF9072-6BC8-B484-D35E-B575B44837BE}"/>
              </a:ext>
            </a:extLst>
          </p:cNvPr>
          <p:cNvSpPr>
            <a:spLocks noGrp="1"/>
          </p:cNvSpPr>
          <p:nvPr>
            <p:ph type="body" sz="quarter" idx="11"/>
          </p:nvPr>
        </p:nvSpPr>
        <p:spPr/>
        <p:txBody>
          <a:bodyPr/>
          <a:lstStyle/>
          <a:p>
            <a:endParaRPr lang="de-DE"/>
          </a:p>
        </p:txBody>
      </p:sp>
      <p:sp>
        <p:nvSpPr>
          <p:cNvPr id="5" name="Textplatzhalter 4">
            <a:extLst>
              <a:ext uri="{FF2B5EF4-FFF2-40B4-BE49-F238E27FC236}">
                <a16:creationId xmlns:a16="http://schemas.microsoft.com/office/drawing/2014/main" id="{BC4C0360-00AA-0991-334B-3E8219D9A151}"/>
              </a:ext>
            </a:extLst>
          </p:cNvPr>
          <p:cNvSpPr>
            <a:spLocks noGrp="1"/>
          </p:cNvSpPr>
          <p:nvPr>
            <p:ph type="body" sz="quarter" idx="12"/>
          </p:nvPr>
        </p:nvSpPr>
        <p:spPr/>
        <p:txBody>
          <a:bodyPr/>
          <a:lstStyle/>
          <a:p>
            <a:r>
              <a:rPr lang="de-DE" dirty="0"/>
              <a:t>7</a:t>
            </a:r>
          </a:p>
        </p:txBody>
      </p:sp>
      <p:sp>
        <p:nvSpPr>
          <p:cNvPr id="6" name="Träne 5">
            <a:extLst>
              <a:ext uri="{FF2B5EF4-FFF2-40B4-BE49-F238E27FC236}">
                <a16:creationId xmlns:a16="http://schemas.microsoft.com/office/drawing/2014/main" id="{7ECC3710-FFF4-215D-9A89-A673C125870D}"/>
              </a:ext>
            </a:extLst>
          </p:cNvPr>
          <p:cNvSpPr/>
          <p:nvPr/>
        </p:nvSpPr>
        <p:spPr>
          <a:xfrm rot="2739198">
            <a:off x="1624206" y="2120079"/>
            <a:ext cx="2188219" cy="2131029"/>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Träne 6">
            <a:extLst>
              <a:ext uri="{FF2B5EF4-FFF2-40B4-BE49-F238E27FC236}">
                <a16:creationId xmlns:a16="http://schemas.microsoft.com/office/drawing/2014/main" id="{7B295623-428A-1FD4-8045-FB9EB8C8C451}"/>
              </a:ext>
            </a:extLst>
          </p:cNvPr>
          <p:cNvSpPr/>
          <p:nvPr/>
        </p:nvSpPr>
        <p:spPr>
          <a:xfrm rot="13387754">
            <a:off x="4765171" y="2156620"/>
            <a:ext cx="2113174" cy="2057945"/>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Träne 10">
            <a:extLst>
              <a:ext uri="{FF2B5EF4-FFF2-40B4-BE49-F238E27FC236}">
                <a16:creationId xmlns:a16="http://schemas.microsoft.com/office/drawing/2014/main" id="{117394E6-CDA4-F1FF-3084-9184D2703DF9}"/>
              </a:ext>
            </a:extLst>
          </p:cNvPr>
          <p:cNvSpPr/>
          <p:nvPr/>
        </p:nvSpPr>
        <p:spPr>
          <a:xfrm rot="18791556">
            <a:off x="3280581" y="3792967"/>
            <a:ext cx="2113174" cy="2057945"/>
          </a:xfrm>
          <a:prstGeom prst="teardrop">
            <a:avLst/>
          </a:prstGeom>
          <a:solidFill>
            <a:srgbClr val="103A7F"/>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Träne 12">
            <a:extLst>
              <a:ext uri="{FF2B5EF4-FFF2-40B4-BE49-F238E27FC236}">
                <a16:creationId xmlns:a16="http://schemas.microsoft.com/office/drawing/2014/main" id="{A68610FA-5D45-68DE-798C-DB1C0AD8F635}"/>
              </a:ext>
            </a:extLst>
          </p:cNvPr>
          <p:cNvSpPr/>
          <p:nvPr/>
        </p:nvSpPr>
        <p:spPr>
          <a:xfrm rot="898945">
            <a:off x="2857227" y="596680"/>
            <a:ext cx="2661492" cy="2694374"/>
          </a:xfrm>
          <a:prstGeom prst="teardrop">
            <a:avLst>
              <a:gd name="adj" fmla="val 106973"/>
            </a:avLst>
          </a:prstGeom>
          <a:solidFill>
            <a:srgbClr val="F5A934"/>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chemeClr val="bg1"/>
              </a:solidFill>
              <a:latin typeface="+mj-lt"/>
              <a:ea typeface="+mj-ea"/>
              <a:cs typeface="+mj-cs"/>
            </a:endParaRPr>
          </a:p>
        </p:txBody>
      </p:sp>
      <p:sp>
        <p:nvSpPr>
          <p:cNvPr id="9" name="Textfeld 8">
            <a:extLst>
              <a:ext uri="{FF2B5EF4-FFF2-40B4-BE49-F238E27FC236}">
                <a16:creationId xmlns:a16="http://schemas.microsoft.com/office/drawing/2014/main" id="{A8BDA1BA-53A4-A3AA-1DE6-B54D43D9D683}"/>
              </a:ext>
            </a:extLst>
          </p:cNvPr>
          <p:cNvSpPr txBox="1"/>
          <p:nvPr/>
        </p:nvSpPr>
        <p:spPr>
          <a:xfrm>
            <a:off x="3272529" y="1009132"/>
            <a:ext cx="2059781" cy="1754326"/>
          </a:xfrm>
          <a:prstGeom prst="rect">
            <a:avLst/>
          </a:prstGeom>
          <a:noFill/>
        </p:spPr>
        <p:txBody>
          <a:bodyPr wrap="square" rtlCol="0">
            <a:spAutoFit/>
          </a:bodyPr>
          <a:lstStyle/>
          <a:p>
            <a:pPr algn="ctr"/>
            <a:r>
              <a:rPr lang="de-DE" sz="1800" dirty="0">
                <a:solidFill>
                  <a:schemeClr val="bg1"/>
                </a:solidFill>
                <a:effectLst/>
                <a:ea typeface="Calibri" panose="020F0502020204030204" pitchFamily="34" charset="0"/>
                <a:cs typeface="Times New Roman" panose="02020603050405020304" pitchFamily="18" charset="0"/>
              </a:rPr>
              <a:t>Warum ist </a:t>
            </a:r>
            <a:r>
              <a:rPr lang="de-DE" sz="1800" dirty="0">
                <a:solidFill>
                  <a:schemeClr val="bg1"/>
                </a:solidFill>
                <a:ea typeface="Calibri" panose="020F0502020204030204" pitchFamily="34" charset="0"/>
                <a:cs typeface="Times New Roman" panose="02020603050405020304" pitchFamily="18" charset="0"/>
              </a:rPr>
              <a:t>dieser Wert</a:t>
            </a:r>
            <a:r>
              <a:rPr lang="de-DE" sz="1800" dirty="0">
                <a:solidFill>
                  <a:schemeClr val="bg1"/>
                </a:solidFill>
                <a:effectLst/>
                <a:ea typeface="Calibri" panose="020F0502020204030204" pitchFamily="34" charset="0"/>
                <a:cs typeface="Times New Roman" panose="02020603050405020304" pitchFamily="18" charset="0"/>
              </a:rPr>
              <a:t> wichtig für unser Netzwerk?</a:t>
            </a:r>
            <a:r>
              <a:rPr lang="de-DE" sz="1800" dirty="0">
                <a:solidFill>
                  <a:schemeClr val="bg1"/>
                </a:solidFill>
                <a:ea typeface="Calibri" panose="020F0502020204030204" pitchFamily="34" charset="0"/>
                <a:cs typeface="Times New Roman" panose="02020603050405020304" pitchFamily="18" charset="0"/>
              </a:rPr>
              <a:t> </a:t>
            </a:r>
          </a:p>
          <a:p>
            <a:pPr algn="ctr"/>
            <a:endParaRPr lang="de-DE" sz="1800" dirty="0">
              <a:solidFill>
                <a:schemeClr val="bg1"/>
              </a:solidFill>
              <a:ea typeface="Calibri" panose="020F0502020204030204" pitchFamily="34" charset="0"/>
              <a:cs typeface="Times New Roman" panose="02020603050405020304" pitchFamily="18" charset="0"/>
            </a:endParaRPr>
          </a:p>
          <a:p>
            <a:pPr algn="ctr"/>
            <a:r>
              <a:rPr lang="de-DE" sz="1800" dirty="0">
                <a:solidFill>
                  <a:schemeClr val="bg1"/>
                </a:solidFill>
                <a:ea typeface="Calibri" panose="020F0502020204030204" pitchFamily="34" charset="0"/>
                <a:cs typeface="Times New Roman" panose="02020603050405020304" pitchFamily="18" charset="0"/>
              </a:rPr>
              <a:t>Was bedeutet Wert X für mich? </a:t>
            </a:r>
          </a:p>
        </p:txBody>
      </p:sp>
    </p:spTree>
    <p:extLst>
      <p:ext uri="{BB962C8B-B14F-4D97-AF65-F5344CB8AC3E}">
        <p14:creationId xmlns:p14="http://schemas.microsoft.com/office/powerpoint/2010/main" val="106661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pc="0" dirty="0"/>
              <a:t>Visionsentwicklung</a:t>
            </a:r>
          </a:p>
        </p:txBody>
      </p:sp>
      <p:sp>
        <p:nvSpPr>
          <p:cNvPr id="3" name="Inhaltsplatzhalter 2"/>
          <p:cNvSpPr>
            <a:spLocks noGrp="1"/>
          </p:cNvSpPr>
          <p:nvPr>
            <p:ph idx="1"/>
          </p:nvPr>
        </p:nvSpPr>
        <p:spPr>
          <a:xfrm>
            <a:off x="457200" y="2668712"/>
            <a:ext cx="8229600" cy="1828800"/>
          </a:xfrm>
        </p:spPr>
        <p:txBody>
          <a:bodyPr>
            <a:normAutofit/>
          </a:bodyPr>
          <a:lstStyle/>
          <a:p>
            <a:pPr marL="0" indent="0" algn="ctr">
              <a:buNone/>
            </a:pPr>
            <a:r>
              <a:rPr lang="en-US" sz="2000" b="0" i="0" u="none" strike="noStrike" baseline="0" dirty="0">
                <a:solidFill>
                  <a:srgbClr val="000000"/>
                </a:solidFill>
              </a:rPr>
              <a:t> </a:t>
            </a:r>
            <a:r>
              <a:rPr lang="en-US" sz="1800" b="0" i="1" u="none" strike="noStrike" dirty="0">
                <a:solidFill>
                  <a:srgbClr val="4E4E4E"/>
                </a:solidFill>
              </a:rPr>
              <a:t>“People don’t buy what you do. They buy why you do it.“</a:t>
            </a:r>
          </a:p>
          <a:p>
            <a:pPr marL="0" indent="0" algn="ctr">
              <a:buNone/>
            </a:pPr>
            <a:r>
              <a:rPr lang="en-US" sz="1800" b="0" i="1" u="none" strike="noStrike" dirty="0">
                <a:solidFill>
                  <a:srgbClr val="4E4E4E"/>
                </a:solidFill>
              </a:rPr>
              <a:t> </a:t>
            </a:r>
            <a:endParaRPr lang="en-US" sz="1800" b="0" i="0" u="none" strike="noStrike" dirty="0">
              <a:solidFill>
                <a:srgbClr val="4E4E4E"/>
              </a:solidFill>
            </a:endParaRPr>
          </a:p>
          <a:p>
            <a:pPr marL="0" indent="0" algn="ctr">
              <a:buNone/>
            </a:pPr>
            <a:r>
              <a:rPr lang="de-DE" sz="1800" b="0" i="1" u="none" strike="noStrike" dirty="0">
                <a:solidFill>
                  <a:srgbClr val="4E4E4E"/>
                </a:solidFill>
              </a:rPr>
              <a:t>(„Menschen kaufen nicht, was man macht. Sie kaufen es, warum man etwas macht.“) </a:t>
            </a:r>
            <a:endParaRPr lang="de-DE" sz="1800" b="0" i="0" u="none" strike="noStrike" dirty="0">
              <a:solidFill>
                <a:srgbClr val="4E4E4E"/>
              </a:solidFill>
            </a:endParaRPr>
          </a:p>
          <a:p>
            <a:pPr marL="0" indent="0" algn="ctr">
              <a:buNone/>
            </a:pPr>
            <a:r>
              <a:rPr lang="de-DE" sz="1800" b="0" i="0" u="none" strike="noStrike" dirty="0">
                <a:solidFill>
                  <a:srgbClr val="4E4E4E"/>
                </a:solidFill>
              </a:rPr>
              <a:t>Simon </a:t>
            </a:r>
            <a:r>
              <a:rPr lang="de-DE" sz="1800" b="0" i="0" u="none" strike="noStrike" dirty="0" err="1">
                <a:solidFill>
                  <a:srgbClr val="4E4E4E"/>
                </a:solidFill>
              </a:rPr>
              <a:t>Sinek</a:t>
            </a:r>
            <a:r>
              <a:rPr lang="de-DE" sz="1800" b="0" i="0" u="none" strike="noStrike" dirty="0">
                <a:solidFill>
                  <a:srgbClr val="4E4E4E"/>
                </a:solidFill>
              </a:rPr>
              <a:t> </a:t>
            </a:r>
            <a:endParaRPr lang="de-DE" sz="2400" dirty="0">
              <a:solidFill>
                <a:srgbClr val="4E4E4E"/>
              </a:solidFill>
            </a:endParaRPr>
          </a:p>
        </p:txBody>
      </p:sp>
      <p:sp>
        <p:nvSpPr>
          <p:cNvPr id="4" name="Textplatzhalter 3"/>
          <p:cNvSpPr>
            <a:spLocks noGrp="1"/>
          </p:cNvSpPr>
          <p:nvPr>
            <p:ph type="body" sz="quarter" idx="10"/>
          </p:nvPr>
        </p:nvSpPr>
        <p:spPr/>
        <p:txBody>
          <a:bodyPr/>
          <a:lstStyle/>
          <a:p>
            <a:r>
              <a:rPr lang="de-DE" sz="1200" dirty="0"/>
              <a:t>Gemeinsam stark für KMU mit Visionen</a:t>
            </a:r>
          </a:p>
          <a:p>
            <a:endParaRPr lang="de-DE" dirty="0"/>
          </a:p>
        </p:txBody>
      </p:sp>
      <p:sp>
        <p:nvSpPr>
          <p:cNvPr id="5" name="Textplatzhalter 4"/>
          <p:cNvSpPr>
            <a:spLocks noGrp="1"/>
          </p:cNvSpPr>
          <p:nvPr>
            <p:ph type="body" sz="quarter" idx="11"/>
          </p:nvPr>
        </p:nvSpPr>
        <p:spPr/>
        <p:txBody>
          <a:bodyPr/>
          <a:lstStyle/>
          <a:p>
            <a:r>
              <a:rPr lang="de-DE" dirty="0"/>
              <a:t>Visionsentwicklung</a:t>
            </a:r>
          </a:p>
        </p:txBody>
      </p:sp>
      <p:sp>
        <p:nvSpPr>
          <p:cNvPr id="6" name="Textplatzhalter 5"/>
          <p:cNvSpPr>
            <a:spLocks noGrp="1"/>
          </p:cNvSpPr>
          <p:nvPr>
            <p:ph type="body" sz="quarter" idx="12"/>
          </p:nvPr>
        </p:nvSpPr>
        <p:spPr/>
        <p:txBody>
          <a:bodyPr/>
          <a:lstStyle/>
          <a:p>
            <a:r>
              <a:rPr lang="de-DE" dirty="0"/>
              <a:t>8</a:t>
            </a:r>
          </a:p>
        </p:txBody>
      </p:sp>
    </p:spTree>
    <p:extLst>
      <p:ext uri="{BB962C8B-B14F-4D97-AF65-F5344CB8AC3E}">
        <p14:creationId xmlns:p14="http://schemas.microsoft.com/office/powerpoint/2010/main" val="38550560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NBGF-PPT-Vorlage">
  <a:themeElements>
    <a:clrScheme name="Benutzerdefiniert 2">
      <a:dk1>
        <a:srgbClr val="313231"/>
      </a:dk1>
      <a:lt1>
        <a:srgbClr val="FFFFFF"/>
      </a:lt1>
      <a:dk2>
        <a:srgbClr val="202A61"/>
      </a:dk2>
      <a:lt2>
        <a:srgbClr val="F3F2DC"/>
      </a:lt2>
      <a:accent1>
        <a:srgbClr val="E98E38"/>
      </a:accent1>
      <a:accent2>
        <a:srgbClr val="B53221"/>
      </a:accent2>
      <a:accent3>
        <a:srgbClr val="EFA868"/>
      </a:accent3>
      <a:accent4>
        <a:srgbClr val="F8CF96"/>
      </a:accent4>
      <a:accent5>
        <a:srgbClr val="315190"/>
      </a:accent5>
      <a:accent6>
        <a:srgbClr val="517DB1"/>
      </a:accent6>
      <a:hlink>
        <a:srgbClr val="B73625"/>
      </a:hlink>
      <a:folHlink>
        <a:srgbClr val="B53221"/>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DNBGF-PPT-Vorlage_icons_arial_2022" id="{E038A152-767F-4943-9BDB-F5FAEBAF1059}" vid="{29A4F529-3BC2-4891-A34F-92DFA98D4F16}"/>
    </a:ext>
  </a:extLst>
</a:theme>
</file>

<file path=ppt/theme/theme2.xml><?xml version="1.0" encoding="utf-8"?>
<a:theme xmlns:a="http://schemas.openxmlformats.org/drawingml/2006/main" name="1_DNBGF Inhalte">
  <a:themeElements>
    <a:clrScheme name="Benutzerdefiniert 2">
      <a:dk1>
        <a:srgbClr val="313231"/>
      </a:dk1>
      <a:lt1>
        <a:srgbClr val="FFFFFF"/>
      </a:lt1>
      <a:dk2>
        <a:srgbClr val="202A61"/>
      </a:dk2>
      <a:lt2>
        <a:srgbClr val="F3F2DC"/>
      </a:lt2>
      <a:accent1>
        <a:srgbClr val="E98E38"/>
      </a:accent1>
      <a:accent2>
        <a:srgbClr val="B53221"/>
      </a:accent2>
      <a:accent3>
        <a:srgbClr val="EFA868"/>
      </a:accent3>
      <a:accent4>
        <a:srgbClr val="F8CF96"/>
      </a:accent4>
      <a:accent5>
        <a:srgbClr val="315190"/>
      </a:accent5>
      <a:accent6>
        <a:srgbClr val="517DB1"/>
      </a:accent6>
      <a:hlink>
        <a:srgbClr val="B73625"/>
      </a:hlink>
      <a:folHlink>
        <a:srgbClr val="B53221"/>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DNBGF-PPT-Vorlage_icons_arial_2022" id="{E038A152-767F-4943-9BDB-F5FAEBAF1059}" vid="{EA342E22-0E0B-414E-A278-CA31FA03C5E6}"/>
    </a:ext>
  </a:extLst>
</a:theme>
</file>

<file path=ppt/theme/theme3.xml><?xml version="1.0" encoding="utf-8"?>
<a:theme xmlns:a="http://schemas.openxmlformats.org/drawingml/2006/main" name="DNBGF Deckblatt Standard">
  <a:themeElements>
    <a:clrScheme name="Benutzerdefiniert 2">
      <a:dk1>
        <a:srgbClr val="313231"/>
      </a:dk1>
      <a:lt1>
        <a:srgbClr val="FFFFFF"/>
      </a:lt1>
      <a:dk2>
        <a:srgbClr val="202A61"/>
      </a:dk2>
      <a:lt2>
        <a:srgbClr val="F3F2DC"/>
      </a:lt2>
      <a:accent1>
        <a:srgbClr val="E98E38"/>
      </a:accent1>
      <a:accent2>
        <a:srgbClr val="B53221"/>
      </a:accent2>
      <a:accent3>
        <a:srgbClr val="EFA868"/>
      </a:accent3>
      <a:accent4>
        <a:srgbClr val="F8CF96"/>
      </a:accent4>
      <a:accent5>
        <a:srgbClr val="315190"/>
      </a:accent5>
      <a:accent6>
        <a:srgbClr val="517DB1"/>
      </a:accent6>
      <a:hlink>
        <a:srgbClr val="B73625"/>
      </a:hlink>
      <a:folHlink>
        <a:srgbClr val="B53221"/>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DNBGF-PPT-Vorlage_icons_arial_2022" id="{E038A152-767F-4943-9BDB-F5FAEBAF1059}" vid="{90BAE92F-DE27-4F40-B768-5C600F2099D4}"/>
    </a:ext>
  </a:extLst>
</a:theme>
</file>

<file path=ppt/theme/theme4.xml><?xml version="1.0" encoding="utf-8"?>
<a:theme xmlns:a="http://schemas.openxmlformats.org/drawingml/2006/main" name="1_DNBGF Deckblatt Erweitert">
  <a:themeElements>
    <a:clrScheme name="Benutzerdefiniert 2">
      <a:dk1>
        <a:srgbClr val="313231"/>
      </a:dk1>
      <a:lt1>
        <a:srgbClr val="FFFFFF"/>
      </a:lt1>
      <a:dk2>
        <a:srgbClr val="202A61"/>
      </a:dk2>
      <a:lt2>
        <a:srgbClr val="F3F2DC"/>
      </a:lt2>
      <a:accent1>
        <a:srgbClr val="E98E38"/>
      </a:accent1>
      <a:accent2>
        <a:srgbClr val="B53221"/>
      </a:accent2>
      <a:accent3>
        <a:srgbClr val="EFA868"/>
      </a:accent3>
      <a:accent4>
        <a:srgbClr val="F8CF96"/>
      </a:accent4>
      <a:accent5>
        <a:srgbClr val="315190"/>
      </a:accent5>
      <a:accent6>
        <a:srgbClr val="517DB1"/>
      </a:accent6>
      <a:hlink>
        <a:srgbClr val="B73625"/>
      </a:hlink>
      <a:folHlink>
        <a:srgbClr val="B53221"/>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DNBGF-PPT-Vorlage_icons_arial_2022" id="{E038A152-767F-4943-9BDB-F5FAEBAF1059}" vid="{CB4AEFD3-EB50-423D-B349-D763AC2AA44B}"/>
    </a:ext>
  </a:extLst>
</a:theme>
</file>

<file path=ppt/theme/theme5.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FAAC6542DC5C54FB958327692324DCE" ma:contentTypeVersion="15" ma:contentTypeDescription="Ein neues Dokument erstellen." ma:contentTypeScope="" ma:versionID="714367a41c0647dd9397011a3bec18b9">
  <xsd:schema xmlns:xsd="http://www.w3.org/2001/XMLSchema" xmlns:xs="http://www.w3.org/2001/XMLSchema" xmlns:p="http://schemas.microsoft.com/office/2006/metadata/properties" xmlns:ns2="41177d98-7789-4a29-8bc9-33bb0705e01e" xmlns:ns3="68641965-d2a3-4714-a853-c13a48a0eacd" targetNamespace="http://schemas.microsoft.com/office/2006/metadata/properties" ma:root="true" ma:fieldsID="847cb8ee7bce43500cc5694ca5d68135" ns2:_="" ns3:_="">
    <xsd:import namespace="41177d98-7789-4a29-8bc9-33bb0705e01e"/>
    <xsd:import namespace="68641965-d2a3-4714-a853-c13a48a0eac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177d98-7789-4a29-8bc9-33bb0705e01e"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60a5b5fa-94bb-4059-bcba-7d85f34d6424}" ma:internalName="TaxCatchAll" ma:showField="CatchAllData" ma:web="41177d98-7789-4a29-8bc9-33bb0705e01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8641965-d2a3-4714-a853-c13a48a0eac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82b891f-508d-4666-a795-9871de64298a"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8641965-d2a3-4714-a853-c13a48a0eacd">
      <Terms xmlns="http://schemas.microsoft.com/office/infopath/2007/PartnerControls"/>
    </lcf76f155ced4ddcb4097134ff3c332f>
    <TaxCatchAll xmlns="41177d98-7789-4a29-8bc9-33bb0705e01e" xsi:nil="true"/>
    <SharedWithUsers xmlns="41177d98-7789-4a29-8bc9-33bb0705e01e">
      <UserInfo>
        <DisplayName>Marion Amler</DisplayName>
        <AccountId>10</AccountId>
        <AccountType/>
      </UserInfo>
      <UserInfo>
        <DisplayName>Christian Himmelspach</DisplayName>
        <AccountId>110</AccountId>
        <AccountType/>
      </UserInfo>
    </SharedWithUsers>
  </documentManagement>
</p:properties>
</file>

<file path=customXml/itemProps1.xml><?xml version="1.0" encoding="utf-8"?>
<ds:datastoreItem xmlns:ds="http://schemas.openxmlformats.org/officeDocument/2006/customXml" ds:itemID="{44D5F2A1-5BD3-4018-A830-3B9206BEC894}">
  <ds:schemaRefs>
    <ds:schemaRef ds:uri="http://schemas.microsoft.com/sharepoint/v3/contenttype/forms"/>
  </ds:schemaRefs>
</ds:datastoreItem>
</file>

<file path=customXml/itemProps2.xml><?xml version="1.0" encoding="utf-8"?>
<ds:datastoreItem xmlns:ds="http://schemas.openxmlformats.org/officeDocument/2006/customXml" ds:itemID="{03E2518D-8764-47B8-8E9A-6C44A07197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177d98-7789-4a29-8bc9-33bb0705e01e"/>
    <ds:schemaRef ds:uri="68641965-d2a3-4714-a853-c13a48a0ea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30D7FD-C0C3-4359-B067-2BC2816E3FED}">
  <ds:schemaRefs>
    <ds:schemaRef ds:uri="68641965-d2a3-4714-a853-c13a48a0eacd"/>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purl.org/dc/terms/"/>
    <ds:schemaRef ds:uri="http://purl.org/dc/dcmitype/"/>
    <ds:schemaRef ds:uri="41177d98-7789-4a29-8bc9-33bb0705e01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DNBGF-PPT-Vorlage_icons_arial_2022</Template>
  <TotalTime>0</TotalTime>
  <Words>2115</Words>
  <Application>Microsoft Office PowerPoint</Application>
  <PresentationFormat>Bildschirmpräsentation (4:3)</PresentationFormat>
  <Paragraphs>247</Paragraphs>
  <Slides>16</Slides>
  <Notes>15</Notes>
  <HiddenSlides>0</HiddenSlides>
  <MMClips>0</MMClips>
  <ScaleCrop>false</ScaleCrop>
  <HeadingPairs>
    <vt:vector size="6" baseType="variant">
      <vt:variant>
        <vt:lpstr>Verwendete Schriftarten</vt:lpstr>
      </vt:variant>
      <vt:variant>
        <vt:i4>5</vt:i4>
      </vt:variant>
      <vt:variant>
        <vt:lpstr>Design</vt:lpstr>
      </vt:variant>
      <vt:variant>
        <vt:i4>4</vt:i4>
      </vt:variant>
      <vt:variant>
        <vt:lpstr>Folientitel</vt:lpstr>
      </vt:variant>
      <vt:variant>
        <vt:i4>16</vt:i4>
      </vt:variant>
    </vt:vector>
  </HeadingPairs>
  <TitlesOfParts>
    <vt:vector size="25" baseType="lpstr">
      <vt:lpstr>Arial</vt:lpstr>
      <vt:lpstr>Arial</vt:lpstr>
      <vt:lpstr>Calibri</vt:lpstr>
      <vt:lpstr>Dax-Regular</vt:lpstr>
      <vt:lpstr>Frutiger 57 Condensed</vt:lpstr>
      <vt:lpstr>DNBGF-PPT-Vorlage</vt:lpstr>
      <vt:lpstr>1_DNBGF Inhalte</vt:lpstr>
      <vt:lpstr>DNBGF Deckblatt Standard</vt:lpstr>
      <vt:lpstr>1_DNBGF Deckblatt Erweitert</vt:lpstr>
      <vt:lpstr>Visions-Workshop für  Gesundheitsnetzwerke</vt:lpstr>
      <vt:lpstr>PowerPoint-Präsentation</vt:lpstr>
      <vt:lpstr>Fahrplan</vt:lpstr>
      <vt:lpstr>Der Sinn von Visionen und Kulturentwicklung</vt:lpstr>
      <vt:lpstr>PowerPoint-Präsentation</vt:lpstr>
      <vt:lpstr>PowerPoint-Präsentation</vt:lpstr>
      <vt:lpstr>PowerPoint-Präsentation</vt:lpstr>
      <vt:lpstr>PowerPoint-Präsentation</vt:lpstr>
      <vt:lpstr>Visionsentwicklung</vt:lpstr>
      <vt:lpstr>Visionsentwicklung</vt:lpstr>
      <vt:lpstr>Visionsentwicklung</vt:lpstr>
      <vt:lpstr>PowerPoint-Präsentation</vt:lpstr>
      <vt:lpstr>Visionsentwicklung</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Publikationstitel</dc:title>
  <dc:creator>Janina Lahn</dc:creator>
  <cp:lastModifiedBy>Marion Amler</cp:lastModifiedBy>
  <cp:revision>3</cp:revision>
  <cp:lastPrinted>2014-12-22T11:27:08Z</cp:lastPrinted>
  <dcterms:created xsi:type="dcterms:W3CDTF">2022-08-22T10:19:07Z</dcterms:created>
  <dcterms:modified xsi:type="dcterms:W3CDTF">2023-03-30T16:00:26Z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0x0101008FAAC6542DC5C54FB958327692324DCE</vt:lpwstr>
  </property>
  <property fmtid="{D5CDD505-2E9C-101B-9397-08002B2CF9AE}" pid="3" name="MediaServiceImageTags">
    <vt:lpwstr/>
  </property>
</Properties>
</file>